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2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09" autoAdjust="0"/>
  </p:normalViewPr>
  <p:slideViewPr>
    <p:cSldViewPr>
      <p:cViewPr varScale="1">
        <p:scale>
          <a:sx n="69" d="100"/>
          <a:sy n="69" d="100"/>
        </p:scale>
        <p:origin x="11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76416-9EC2-1345-9B70-4257ADE26AE1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8D01A-7877-8044-997C-63405103F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11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2043ED-2553-E74D-AFC6-DFBDA558C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1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Quotations</a:t>
            </a:r>
            <a:r>
              <a:rPr lang="en-US" baseline="0" dirty="0" smtClean="0"/>
              <a:t> from page 5 of Computer Networking First-Step by Wendell Odom (Cisco Press, 2004)</a:t>
            </a:r>
          </a:p>
          <a:p>
            <a:r>
              <a:rPr lang="en-US" baseline="0" dirty="0" smtClean="0"/>
              <a:t>Figures 1-1 and 1-2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Figure 1-3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 2-5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Figures 2-1 and 2-5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Figures 2-8 and 2-5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Figures 1-6 and 1-7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 3-1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Figure 3-1 </a:t>
            </a:r>
            <a:r>
              <a:rPr lang="en-US" baseline="0" dirty="0" smtClean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Figure 3-1 </a:t>
            </a:r>
            <a:r>
              <a:rPr lang="en-US" baseline="0" dirty="0" smtClean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Figure 1-4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Figures 3-2 and 3-3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Figures 3-4 and 3-5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 3-6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 3-7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 3-9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Figure </a:t>
            </a:r>
            <a:r>
              <a:rPr lang="en-US" baseline="0" smtClean="0"/>
              <a:t>3-10 </a:t>
            </a:r>
            <a:r>
              <a:rPr lang="en-US" baseline="0" dirty="0" smtClean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1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DC2A01B-940D-9F47-BC00-5B05601E0ADA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Definition from http://dictionary.reference.com/search?q=communication&amp;x=33&amp;y=25</a:t>
            </a:r>
          </a:p>
        </p:txBody>
      </p:sp>
    </p:spTree>
    <p:extLst>
      <p:ext uri="{BB962C8B-B14F-4D97-AF65-F5344CB8AC3E}">
        <p14:creationId xmlns:p14="http://schemas.microsoft.com/office/powerpoint/2010/main" val="1562937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7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50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3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44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67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EF1ABD-2BC9-483D-A0E1-CA33B004C493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1486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36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69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06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20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8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Mike Gildersleeve.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486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97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60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41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EF1ABD-2BC9-483D-A0E1-CA33B004C493}" type="slidenum">
              <a:rPr lang="en-US" altLang="en-US" sz="130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6463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51122" indent="-28889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55573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17802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80031" indent="-23111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E374CA-C511-D34F-B9DC-99A7D1EFFF36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5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 </a:t>
            </a:r>
            <a:r>
              <a:rPr lang="en-US" dirty="0" smtClean="0"/>
              <a:t>Copyright © 2012 </a:t>
            </a:r>
            <a:r>
              <a:rPr lang="en-US" smtClean="0"/>
              <a:t>Mike Gildersleeve. </a:t>
            </a:r>
            <a:r>
              <a:rPr lang="en-US" dirty="0" smtClean="0"/>
              <a:t>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Figure 1-5 f</a:t>
            </a:r>
            <a:r>
              <a:rPr lang="en-US" dirty="0" smtClean="0"/>
              <a:t>rom </a:t>
            </a:r>
            <a:r>
              <a:rPr lang="en-US" i="1" dirty="0" smtClean="0"/>
              <a:t>Computer Networking First-Step</a:t>
            </a:r>
            <a:r>
              <a:rPr lang="en-US" dirty="0" smtClean="0"/>
              <a:t> by Wendell Odom</a:t>
            </a:r>
            <a:r>
              <a:rPr lang="en-US" baseline="0" dirty="0" smtClean="0"/>
              <a:t> </a:t>
            </a:r>
            <a:r>
              <a:rPr lang="en-US" dirty="0" smtClean="0"/>
              <a:t>(ISBN: 1587201011) Copyright © 2013 Cisco Systems,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043ED-2553-E74D-AFC6-DFBDA558C0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1" name="Group 7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6" name="Group 2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6147" name="Rectangle 3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48" name="Group 4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6149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0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1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2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4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7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8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1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2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3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4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5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6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7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8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9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0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1" name="Line 27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2" name="Line 28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3" name="Line 29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4" name="Line 30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5" name="Line 31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6" name="Line 32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7" name="Line 33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9" name="Line 35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0" name="Line 36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1" name="Line 37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2" name="Line 38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3" name="Line 39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4" name="Line 40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5" name="Line 41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7" name="Line 43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8" name="Line 44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9" name="Line 45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0" name="Line 46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1" name="Line 47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2" name="Line 48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3" name="Line 49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4" name="Line 50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5" name="Line 51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6" name="Line 52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7" name="Line 53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8" name="Line 54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9" name="Line 55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00" name="Line 56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20" name="Group 76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6209" name="Line 65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7" name="Line 63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8" name="Line 64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0" name="Arc 6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19" name="Group 75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6211" name="Line 67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2" name="Line 68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3" name="Arc 69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01" name="Rectangle 5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6202" name="Rectangle 5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215" name="Rectangle 71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z="1400"/>
            </a:lvl1pPr>
          </a:lstStyle>
          <a:p>
            <a:fld id="{81D10008-B4BE-E34E-909D-D1BC8C68F085}" type="datetime1">
              <a:rPr lang="en-US" smtClean="0"/>
              <a:t>1/23/2017</a:t>
            </a:fld>
            <a:endParaRPr lang="en-US"/>
          </a:p>
        </p:txBody>
      </p:sp>
      <p:sp>
        <p:nvSpPr>
          <p:cNvPr id="6216" name="Rectangle 72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217" name="Rectangle 7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/>
            </a:lvl1pPr>
          </a:lstStyle>
          <a:p>
            <a:fld id="{4CF620EE-681A-C842-A1AB-1F6A45E9B8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5DED52-6807-184D-A588-6EF6ED347D33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49A71E-418F-8941-88FD-B8857512DF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3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286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B2212D-0276-D842-A6EA-5D77B4791B91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A518B-0878-FE4E-8888-7D0A074F60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6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2F3EB-2CF3-5847-A4B5-99A43F5331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EE7643-D183-E142-9E7E-1D2AF109640E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A649E-141E-2040-8F16-3214AA6132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8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906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9906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406202-A3C1-E240-B1D9-966DF39FBB90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9DB986-219D-9149-8943-094F85EC2D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4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DFF810-1677-364A-8EE6-C49005F00200}" type="datetime1">
              <a:rPr lang="en-US" smtClean="0"/>
              <a:t>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F94F0-E4C0-6643-B2CC-85552AACD5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9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CE1B55-3957-9244-8A44-34053924D343}" type="datetime1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F5BD4-BDC4-954C-AAFE-A14250E7E8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9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E57FB2-8631-5E45-B943-4B1F424EC67B}" type="datetime1">
              <a:rPr lang="en-US" smtClean="0"/>
              <a:t>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AD420-F6EA-9547-AA34-6A41098F50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0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5E5DF2-C9E9-5C49-9628-660C9ABC67D3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A191DB-4E92-4A4E-9386-A5B70B3E6E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9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FA4AEF-E8AF-C64A-B021-29DF0D049235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D5D48A-94B6-B44D-B681-6B540D8E8E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roup 71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27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28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29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1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2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3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4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5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7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8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9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0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1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51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52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0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pattFill prst="pct30">
                        <a:fgClr>
                          <a:schemeClr val="folHlink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81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2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83" name="Group 59"/>
            <p:cNvGrpSpPr>
              <a:grpSpLocks/>
            </p:cNvGrpSpPr>
            <p:nvPr userDrawn="1"/>
          </p:nvGrpSpPr>
          <p:grpSpPr bwMode="auto">
            <a:xfrm>
              <a:off x="261" y="528"/>
              <a:ext cx="1124" cy="1464"/>
              <a:chOff x="96" y="916"/>
              <a:chExt cx="2208" cy="2876"/>
            </a:xfrm>
          </p:grpSpPr>
          <p:sp>
            <p:nvSpPr>
              <p:cNvPr id="1084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6" name="Arc 62"/>
              <p:cNvSpPr>
                <a:spLocks/>
              </p:cNvSpPr>
              <p:nvPr userDrawn="1"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-1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8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8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990600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CFB09F5-3214-EC4A-8D80-7A732E2E957C}" type="datetime1">
              <a:rPr lang="en-US" smtClean="0"/>
              <a:t>1/23/2017</a:t>
            </a:fld>
            <a:endParaRPr lang="en-US"/>
          </a:p>
        </p:txBody>
      </p:sp>
      <p:sp>
        <p:nvSpPr>
          <p:cNvPr id="1093" name="Rectangle 6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1094" name="Rectangle 7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00AD07E7-E1A2-764E-BC8B-4DA7020C38C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0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so.org" TargetMode="External"/><Relationship Id="rId5" Type="http://schemas.openxmlformats.org/officeDocument/2006/relationships/hyperlink" Target="http://www.itu.int" TargetMode="External"/><Relationship Id="rId4" Type="http://schemas.openxmlformats.org/officeDocument/2006/relationships/hyperlink" Target="http://www.ieee.or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CP_and_UDP_port_number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1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2209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“Combination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hardware, software, and cabling, which together allow multiple computing devices to communicate with each other.” 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“Gives computers the ability to communicate”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Differences are primarily those of scale </a:t>
            </a:r>
          </a:p>
          <a:p>
            <a:pPr lvl="1"/>
            <a:r>
              <a:rPr lang="en-US" dirty="0" smtClean="0">
                <a:cs typeface="+mn-cs"/>
              </a:rPr>
              <a:t>Often clouds in diagrams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7" name="Picture 2" descr="CN730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4495800" cy="31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N7301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3275012"/>
            <a:ext cx="322688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10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switch stack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143" r="-47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11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11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switch stack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90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12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server administrator’s perspective</a:t>
            </a:r>
            <a:endParaRPr lang="en-US" dirty="0"/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utility</a:t>
            </a:r>
          </a:p>
          <a:p>
            <a:pPr lvl="1"/>
            <a:r>
              <a:rPr lang="en-US" dirty="0" smtClean="0">
                <a:cs typeface="+mn-cs"/>
              </a:rPr>
              <a:t>Cloud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CN7301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990600"/>
            <a:ext cx="43624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4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1905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don’t need or want to know how it works</a:t>
            </a:r>
          </a:p>
          <a:p>
            <a:pPr lvl="1"/>
            <a:r>
              <a:rPr lang="en-US" dirty="0" smtClean="0"/>
              <a:t>Network utility accessible through wall jack</a:t>
            </a:r>
          </a:p>
          <a:p>
            <a:pPr lvl="2"/>
            <a:r>
              <a:rPr lang="en-US" dirty="0" smtClean="0"/>
              <a:t>Like electricity</a:t>
            </a:r>
          </a:p>
          <a:p>
            <a:pPr lvl="1"/>
            <a:r>
              <a:rPr lang="en-US" dirty="0" smtClean="0"/>
              <a:t>Magic clouds</a:t>
            </a:r>
          </a:p>
          <a:p>
            <a:pPr lvl="1"/>
            <a:r>
              <a:rPr lang="en-US" dirty="0" smtClean="0"/>
              <a:t>Network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2" descr="CN7302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259388" cy="351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50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“Accidental” network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286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User doesn’t even know he’s using the network</a:t>
            </a:r>
          </a:p>
          <a:p>
            <a:pPr lvl="1"/>
            <a:r>
              <a:rPr lang="en-US" dirty="0" smtClean="0"/>
              <a:t>Transparent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Sneakernet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File access</a:t>
            </a:r>
          </a:p>
          <a:p>
            <a:pPr lvl="2"/>
            <a:r>
              <a:rPr lang="en-US" dirty="0" smtClean="0"/>
              <a:t>File server</a:t>
            </a:r>
          </a:p>
          <a:p>
            <a:pPr lvl="1"/>
            <a:r>
              <a:rPr lang="en-US" dirty="0" smtClean="0"/>
              <a:t>Printing services 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rint server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2" descr="CN7302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430973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N7302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1524000"/>
            <a:ext cx="3597886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36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“Intentional” network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74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User has some idea the network is required</a:t>
            </a:r>
          </a:p>
          <a:p>
            <a:pPr lvl="1"/>
            <a:r>
              <a:rPr lang="en-US" dirty="0" smtClean="0"/>
              <a:t>Often involves the Internet via an ISP</a:t>
            </a:r>
          </a:p>
          <a:p>
            <a:pPr lvl="2"/>
            <a:r>
              <a:rPr lang="en-US" dirty="0" smtClean="0"/>
              <a:t>Phone or cable modem</a:t>
            </a:r>
          </a:p>
          <a:p>
            <a:pPr lvl="1"/>
            <a:r>
              <a:rPr lang="en-US" dirty="0" smtClean="0"/>
              <a:t>Internet services – client/server model</a:t>
            </a:r>
          </a:p>
          <a:p>
            <a:pPr lvl="2"/>
            <a:r>
              <a:rPr lang="en-US" dirty="0" smtClean="0"/>
              <a:t>E-mail – e-mail client, e-mail server, “snail mail”</a:t>
            </a:r>
          </a:p>
          <a:p>
            <a:pPr lvl="2"/>
            <a:r>
              <a:rPr lang="en-US" dirty="0" smtClean="0"/>
              <a:t>World Wide Web – browser, web server, pages, URLs, sites/presentations</a:t>
            </a:r>
          </a:p>
          <a:p>
            <a:pPr lvl="2"/>
            <a:r>
              <a:rPr lang="en-US" dirty="0" smtClean="0"/>
              <a:t>File Transfer – FTP client, FTP server, upload/download</a:t>
            </a:r>
          </a:p>
          <a:p>
            <a:pPr lvl="3"/>
            <a:r>
              <a:rPr lang="en-US" dirty="0" smtClean="0"/>
              <a:t>Differs from file access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Picture 2" descr="CN7302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775810"/>
            <a:ext cx="4116388" cy="26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N7302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775810"/>
            <a:ext cx="3852519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61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362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Local area network – LAN</a:t>
            </a:r>
          </a:p>
          <a:p>
            <a:pPr lvl="1"/>
            <a:r>
              <a:rPr lang="en-US" dirty="0" smtClean="0"/>
              <a:t>Previous figures</a:t>
            </a:r>
          </a:p>
          <a:p>
            <a:pPr lvl="1"/>
            <a:r>
              <a:rPr lang="en-US" dirty="0" smtClean="0"/>
              <a:t>Connects computers that are close together</a:t>
            </a:r>
          </a:p>
          <a:p>
            <a:r>
              <a:rPr lang="en-US" dirty="0" smtClean="0"/>
              <a:t>Wide area network – WAN</a:t>
            </a:r>
          </a:p>
          <a:p>
            <a:pPr lvl="1"/>
            <a:r>
              <a:rPr lang="en-US" dirty="0" smtClean="0"/>
              <a:t>Connects several LANs at different sites</a:t>
            </a:r>
          </a:p>
          <a:p>
            <a:pPr lvl="1"/>
            <a:r>
              <a:rPr lang="en-US" dirty="0" smtClean="0"/>
              <a:t>Enterprise network or enterprise WAN</a:t>
            </a:r>
          </a:p>
          <a:p>
            <a:r>
              <a:rPr lang="en-US" dirty="0" smtClean="0"/>
              <a:t>The Internet</a:t>
            </a:r>
          </a:p>
          <a:p>
            <a:pPr lvl="1"/>
            <a:r>
              <a:rPr lang="en-US" dirty="0" smtClean="0"/>
              <a:t>Connects LANs and WANs all over the world</a:t>
            </a:r>
          </a:p>
          <a:p>
            <a:pPr lvl="1"/>
            <a:r>
              <a:rPr lang="en-US" dirty="0" smtClean="0"/>
              <a:t>Internet Service Provider – ISP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2" descr="CN730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405301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N730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3200400"/>
            <a:ext cx="3718263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58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743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Sets of rules for creating networking products</a:t>
            </a:r>
          </a:p>
          <a:p>
            <a:pPr lvl="1"/>
            <a:r>
              <a:rPr lang="en-US" dirty="0" smtClean="0"/>
              <a:t>More general than protocols</a:t>
            </a:r>
          </a:p>
          <a:p>
            <a:pPr lvl="1"/>
            <a:r>
              <a:rPr lang="en-US" dirty="0" smtClean="0"/>
              <a:t>Cables, hardware, software</a:t>
            </a:r>
          </a:p>
          <a:p>
            <a:pPr lvl="1"/>
            <a:r>
              <a:rPr lang="en-US" dirty="0" smtClean="0"/>
              <a:t>Interoperability</a:t>
            </a:r>
          </a:p>
          <a:p>
            <a:r>
              <a:rPr lang="en-US" dirty="0" smtClean="0"/>
              <a:t>Physical connectivity</a:t>
            </a:r>
          </a:p>
          <a:p>
            <a:pPr lvl="1"/>
            <a:r>
              <a:rPr lang="en-US" dirty="0" smtClean="0"/>
              <a:t>Devices, NICs, and cabling – path for data</a:t>
            </a:r>
          </a:p>
          <a:p>
            <a:pPr lvl="1"/>
            <a:r>
              <a:rPr lang="en-US" dirty="0" smtClean="0"/>
              <a:t>Connectors – keyed by shape, size, pins,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2" descr="CN730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810000"/>
            <a:ext cx="4724400" cy="250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0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familiar illustration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1828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Electricity is required by many devices</a:t>
            </a:r>
          </a:p>
          <a:p>
            <a:pPr lvl="1"/>
            <a:r>
              <a:rPr lang="en-US" dirty="0" smtClean="0"/>
              <a:t>Viewed as utility</a:t>
            </a:r>
          </a:p>
          <a:p>
            <a:pPr lvl="1"/>
            <a:r>
              <a:rPr lang="en-US" dirty="0" smtClean="0"/>
              <a:t>Standards make things simpler</a:t>
            </a:r>
          </a:p>
          <a:p>
            <a:pPr lvl="1"/>
            <a:r>
              <a:rPr lang="en-US" dirty="0" smtClean="0"/>
              <a:t>Physical configuration standards</a:t>
            </a:r>
          </a:p>
          <a:p>
            <a:pPr lvl="1"/>
            <a:r>
              <a:rPr lang="en-US" dirty="0" smtClean="0"/>
              <a:t>Signaling standards – voltage, amperage, AC/DC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048000"/>
            <a:ext cx="38608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3048000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ground for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5410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Programs often need to exchange data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File formats</a:t>
            </a:r>
          </a:p>
          <a:p>
            <a:pPr lvl="2"/>
            <a:r>
              <a:rPr lang="en-US" dirty="0" smtClean="0"/>
              <a:t>Text, Word, JPEG, PDF, etc.</a:t>
            </a:r>
          </a:p>
          <a:p>
            <a:pPr lvl="2"/>
            <a:r>
              <a:rPr lang="en-US" dirty="0" smtClean="0"/>
              <a:t>Standard way of representing data as patterns of bits</a:t>
            </a:r>
          </a:p>
          <a:p>
            <a:pPr lvl="3"/>
            <a:r>
              <a:rPr lang="en-US" dirty="0" smtClean="0"/>
              <a:t>Binary digits – 0 and 1</a:t>
            </a:r>
          </a:p>
          <a:p>
            <a:pPr lvl="3"/>
            <a:r>
              <a:rPr lang="en-US" dirty="0" smtClean="0"/>
              <a:t>Bytes – 8 bits</a:t>
            </a:r>
          </a:p>
          <a:p>
            <a:pPr lvl="3"/>
            <a:r>
              <a:rPr lang="en-US" dirty="0" smtClean="0"/>
              <a:t>All files are just collections of bits</a:t>
            </a:r>
          </a:p>
          <a:p>
            <a:r>
              <a:rPr lang="en-US" dirty="0" smtClean="0"/>
              <a:t>Networks’ fundamental job is to move bits around</a:t>
            </a:r>
          </a:p>
          <a:p>
            <a:pPr lvl="1"/>
            <a:r>
              <a:rPr lang="en-US" dirty="0" smtClean="0"/>
              <a:t>Often different voltages are used</a:t>
            </a:r>
          </a:p>
          <a:p>
            <a:pPr lvl="2"/>
            <a:r>
              <a:rPr lang="en-US" dirty="0" smtClean="0"/>
              <a:t>One to represent 0 and another to represent 1</a:t>
            </a:r>
          </a:p>
          <a:p>
            <a:pPr lvl="1"/>
            <a:r>
              <a:rPr lang="en-US" dirty="0" smtClean="0"/>
              <a:t>Sender and receiver must agree as to which is which</a:t>
            </a:r>
          </a:p>
          <a:p>
            <a:pPr lvl="1"/>
            <a:r>
              <a:rPr lang="en-US" dirty="0" smtClean="0"/>
              <a:t>Encoding rules – defined by standards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2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2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electrician’s perspective</a:t>
            </a:r>
            <a:endParaRPr lang="en-US" dirty="0"/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2209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Cables connecting each wall plate to wiring panels in wiring closets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Conduit</a:t>
            </a:r>
          </a:p>
          <a:p>
            <a:pPr lvl="1"/>
            <a:r>
              <a:rPr lang="en-US" dirty="0" smtClean="0">
                <a:cs typeface="+mn-cs"/>
              </a:rPr>
              <a:t>Cable runs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0" name="Picture 2" descr="CN730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83486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4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743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Groups of bits to be sent – like envelopes</a:t>
            </a:r>
          </a:p>
          <a:p>
            <a:pPr lvl="1"/>
            <a:r>
              <a:rPr lang="en-US" dirty="0" smtClean="0"/>
              <a:t>Make transmissions more manageable</a:t>
            </a:r>
          </a:p>
          <a:p>
            <a:pPr lvl="1"/>
            <a:r>
              <a:rPr lang="en-US" dirty="0" smtClean="0"/>
              <a:t>Facilitate error recovery</a:t>
            </a:r>
          </a:p>
          <a:p>
            <a:pPr lvl="2"/>
            <a:r>
              <a:rPr lang="en-US" dirty="0" smtClean="0"/>
              <a:t>Electrical interference</a:t>
            </a:r>
          </a:p>
          <a:p>
            <a:pPr lvl="3"/>
            <a:r>
              <a:rPr lang="en-US" dirty="0" smtClean="0"/>
              <a:t>Crosstalk – one electrical signal influences another</a:t>
            </a:r>
          </a:p>
          <a:p>
            <a:pPr lvl="3"/>
            <a:r>
              <a:rPr lang="en-US" dirty="0" smtClean="0"/>
              <a:t>Can be minimized but not totally eliminated</a:t>
            </a:r>
          </a:p>
          <a:p>
            <a:pPr lvl="2"/>
            <a:r>
              <a:rPr lang="en-US" dirty="0" smtClean="0"/>
              <a:t>Must be some way to identify and replace erroneous packets</a:t>
            </a:r>
          </a:p>
          <a:p>
            <a:pPr lvl="2"/>
            <a:r>
              <a:rPr lang="en-US" dirty="0" smtClean="0"/>
              <a:t>Such facilities are built into networking protocols</a:t>
            </a:r>
          </a:p>
          <a:p>
            <a:pPr lvl="3"/>
            <a:r>
              <a:rPr lang="en-US" dirty="0" smtClean="0"/>
              <a:t>Protocol – standardized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2" descr="CN7303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733800"/>
            <a:ext cx="4129366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N7303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3810000"/>
            <a:ext cx="4047353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39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743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Aka:</a:t>
            </a:r>
          </a:p>
          <a:p>
            <a:pPr lvl="1"/>
            <a:r>
              <a:rPr lang="en-US" dirty="0" smtClean="0"/>
              <a:t>Networking architectural models</a:t>
            </a:r>
          </a:p>
          <a:p>
            <a:pPr lvl="1"/>
            <a:r>
              <a:rPr lang="en-US" dirty="0" smtClean="0"/>
              <a:t>Networking blueprints</a:t>
            </a:r>
          </a:p>
          <a:p>
            <a:pPr lvl="1"/>
            <a:r>
              <a:rPr lang="en-US" dirty="0" smtClean="0"/>
              <a:t>Network architectures</a:t>
            </a:r>
          </a:p>
          <a:p>
            <a:r>
              <a:rPr lang="en-US" dirty="0" smtClean="0"/>
              <a:t>Collection of standards and protocols designed to be used together</a:t>
            </a:r>
          </a:p>
          <a:p>
            <a:r>
              <a:rPr lang="en-US" dirty="0" smtClean="0"/>
              <a:t>Initially proprietary</a:t>
            </a:r>
          </a:p>
          <a:p>
            <a:pPr lvl="1"/>
            <a:r>
              <a:rPr lang="en-US" dirty="0" smtClean="0"/>
              <a:t>SNA (IBM) vs. </a:t>
            </a:r>
            <a:r>
              <a:rPr lang="en-US" dirty="0" err="1" smtClean="0"/>
              <a:t>DECnet</a:t>
            </a:r>
            <a:r>
              <a:rPr lang="en-US" dirty="0" smtClean="0"/>
              <a:t> (DEC)</a:t>
            </a:r>
          </a:p>
          <a:p>
            <a:pPr lvl="1"/>
            <a:r>
              <a:rPr lang="en-US" dirty="0" smtClean="0"/>
              <a:t>Gateway required for interoperability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" name="Picture 2" descr="CN7303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3581400" cy="18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N7303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390292"/>
            <a:ext cx="4292600" cy="18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833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networking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TCP/IP networking model</a:t>
            </a:r>
          </a:p>
          <a:p>
            <a:pPr lvl="1"/>
            <a:r>
              <a:rPr lang="en-US" dirty="0" smtClean="0"/>
              <a:t>Encompasses several protocols</a:t>
            </a:r>
          </a:p>
          <a:p>
            <a:pPr lvl="1"/>
            <a:r>
              <a:rPr lang="en-US" dirty="0" smtClean="0"/>
              <a:t>Allows all computers to communicate, regardless of manufacturer</a:t>
            </a:r>
          </a:p>
          <a:p>
            <a:pPr lvl="1"/>
            <a:r>
              <a:rPr lang="en-US" dirty="0" smtClean="0"/>
              <a:t>Eventually supplanted proprietary models</a:t>
            </a:r>
          </a:p>
          <a:p>
            <a:pPr lvl="1"/>
            <a:r>
              <a:rPr lang="en-US" dirty="0" smtClean="0"/>
              <a:t>Internet Engineering Task Force (IETF) 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pen to all</a:t>
            </a:r>
          </a:p>
          <a:p>
            <a:pPr lvl="2"/>
            <a:r>
              <a:rPr lang="en-US" dirty="0" smtClean="0"/>
              <a:t>Requests for comment (RFCs)</a:t>
            </a:r>
          </a:p>
          <a:p>
            <a:pPr lvl="3"/>
            <a:r>
              <a:rPr lang="en-US" dirty="0" err="1" smtClean="0"/>
              <a:t>www.rfc-editor.org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Control Protocol (TCP)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Provides error recovery</a:t>
            </a:r>
          </a:p>
          <a:p>
            <a:pPr lvl="1"/>
            <a:r>
              <a:rPr lang="en-US" dirty="0" smtClean="0"/>
              <a:t>Header added to each segment (packet)</a:t>
            </a:r>
          </a:p>
          <a:p>
            <a:pPr lvl="1"/>
            <a:r>
              <a:rPr lang="en-US" dirty="0" smtClean="0"/>
              <a:t>Contains sequence number</a:t>
            </a:r>
          </a:p>
          <a:p>
            <a:pPr lvl="1"/>
            <a:r>
              <a:rPr lang="en-US" dirty="0" smtClean="0"/>
              <a:t>Also contains number of next packet expected</a:t>
            </a:r>
          </a:p>
          <a:p>
            <a:pPr lvl="2"/>
            <a:r>
              <a:rPr lang="en-US" dirty="0" smtClean="0"/>
              <a:t>Forward acknowledgement </a:t>
            </a:r>
          </a:p>
          <a:p>
            <a:pPr lvl="1"/>
            <a:r>
              <a:rPr lang="en-US" dirty="0" smtClean="0"/>
              <a:t>RFC 793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2" descr="CN7303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3352800"/>
            <a:ext cx="422411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79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(IP)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514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Provides logical addressing and routing</a:t>
            </a:r>
          </a:p>
          <a:p>
            <a:pPr lvl="1"/>
            <a:r>
              <a:rPr lang="en-US" dirty="0" smtClean="0"/>
              <a:t>Logical addresses uniquely identify all devices</a:t>
            </a:r>
          </a:p>
          <a:p>
            <a:pPr lvl="1"/>
            <a:r>
              <a:rPr lang="en-US" dirty="0" smtClean="0"/>
              <a:t>Routing moves packets from source to destination</a:t>
            </a:r>
          </a:p>
          <a:p>
            <a:pPr lvl="2"/>
            <a:r>
              <a:rPr lang="en-US" dirty="0" smtClean="0"/>
              <a:t>IP adds its own headers to packets</a:t>
            </a:r>
          </a:p>
          <a:p>
            <a:pPr lvl="2"/>
            <a:r>
              <a:rPr lang="en-US" dirty="0" smtClean="0"/>
              <a:t>Headers contain source address and destination address</a:t>
            </a:r>
          </a:p>
          <a:p>
            <a:pPr lvl="2"/>
            <a:r>
              <a:rPr lang="en-US" dirty="0" smtClean="0"/>
              <a:t>Routers use that info to forward packets based upon their internal routing tables</a:t>
            </a:r>
          </a:p>
          <a:p>
            <a:pPr lvl="1"/>
            <a:r>
              <a:rPr lang="en-US" dirty="0" smtClean="0"/>
              <a:t>Analogous to postal service</a:t>
            </a:r>
          </a:p>
          <a:p>
            <a:pPr lvl="1"/>
            <a:r>
              <a:rPr lang="en-US" dirty="0" smtClean="0"/>
              <a:t>RFC 791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2" descr="CN730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65501"/>
            <a:ext cx="5496908" cy="311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35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standards bodies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4419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Internet Engineering Task Force (IETF)</a:t>
            </a:r>
          </a:p>
          <a:p>
            <a:pPr lvl="1"/>
            <a:r>
              <a:rPr lang="en-US" dirty="0" smtClean="0"/>
              <a:t>Most of the fundamental Internet standards</a:t>
            </a:r>
          </a:p>
          <a:p>
            <a:pPr lvl="1"/>
            <a:r>
              <a:rPr lang="en-US" dirty="0" smtClean="0">
                <a:hlinkClick r:id="rId3"/>
              </a:rPr>
              <a:t>www.ietf.org</a:t>
            </a:r>
            <a:endParaRPr lang="en-US" dirty="0" smtClean="0"/>
          </a:p>
          <a:p>
            <a:r>
              <a:rPr lang="en-US" dirty="0" smtClean="0"/>
              <a:t>Institute of Electrical and Electronic Engineers (IEEE)</a:t>
            </a:r>
          </a:p>
          <a:p>
            <a:pPr lvl="1"/>
            <a:r>
              <a:rPr lang="en-US" dirty="0" smtClean="0"/>
              <a:t>Most standards for physical transmission of bits on LANs</a:t>
            </a:r>
          </a:p>
          <a:p>
            <a:pPr lvl="1"/>
            <a:r>
              <a:rPr lang="en-US" dirty="0" smtClean="0">
                <a:hlinkClick r:id="rId4"/>
              </a:rPr>
              <a:t>www.ieee.org</a:t>
            </a:r>
            <a:endParaRPr lang="en-US" dirty="0" smtClean="0"/>
          </a:p>
          <a:p>
            <a:r>
              <a:rPr lang="en-US" dirty="0" smtClean="0"/>
              <a:t>International Telecommunications Union (ITU)</a:t>
            </a:r>
          </a:p>
          <a:p>
            <a:pPr lvl="1"/>
            <a:r>
              <a:rPr lang="en-US" dirty="0" smtClean="0"/>
              <a:t>Most standards for data transmission over WANs using leased lines</a:t>
            </a:r>
          </a:p>
          <a:p>
            <a:pPr lvl="1"/>
            <a:r>
              <a:rPr lang="en-US" dirty="0" smtClean="0">
                <a:hlinkClick r:id="rId5"/>
              </a:rPr>
              <a:t>www.itu.int</a:t>
            </a:r>
            <a:endParaRPr lang="en-US" dirty="0" smtClean="0"/>
          </a:p>
          <a:p>
            <a:r>
              <a:rPr lang="en-US" dirty="0" smtClean="0"/>
              <a:t>International Organization for Standardization (ISO)</a:t>
            </a:r>
          </a:p>
          <a:p>
            <a:pPr lvl="1"/>
            <a:r>
              <a:rPr lang="en-US" dirty="0" smtClean="0"/>
              <a:t>OSI Network Model</a:t>
            </a:r>
          </a:p>
          <a:p>
            <a:pPr lvl="1"/>
            <a:r>
              <a:rPr lang="en-US" dirty="0" smtClean="0">
                <a:hlinkClick r:id="rId6"/>
              </a:rPr>
              <a:t>www.iso.org</a:t>
            </a:r>
            <a:endParaRPr lang="en-US" dirty="0" smtClean="0"/>
          </a:p>
          <a:p>
            <a:r>
              <a:rPr lang="en-US" dirty="0" smtClean="0"/>
              <a:t>World Wide Web Consortium (W3C or W3)</a:t>
            </a:r>
          </a:p>
          <a:p>
            <a:pPr lvl="1"/>
            <a:r>
              <a:rPr lang="en-US" dirty="0" smtClean="0"/>
              <a:t>Most Web-related standards</a:t>
            </a:r>
          </a:p>
          <a:p>
            <a:pPr lvl="1"/>
            <a:r>
              <a:rPr lang="en-US" dirty="0" smtClean="0"/>
              <a:t>www.w3.org</a:t>
            </a:r>
          </a:p>
          <a:p>
            <a:r>
              <a:rPr lang="en-US" dirty="0" smtClean="0"/>
              <a:t>Many more…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4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Network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2514600"/>
          </a:xfrm>
        </p:spPr>
        <p:txBody>
          <a:bodyPr>
            <a:normAutofit/>
          </a:bodyPr>
          <a:lstStyle/>
          <a:p>
            <a:r>
              <a:rPr lang="en-US" dirty="0" smtClean="0"/>
              <a:t>Four or five layer model</a:t>
            </a:r>
          </a:p>
          <a:p>
            <a:pPr lvl="1"/>
            <a:r>
              <a:rPr lang="en-US" dirty="0" smtClean="0"/>
              <a:t>Each encapsulates distinct but essential functionality</a:t>
            </a:r>
          </a:p>
          <a:p>
            <a:pPr lvl="1"/>
            <a:r>
              <a:rPr lang="en-US" dirty="0" smtClean="0"/>
              <a:t>Division of labor with well-defined interfaces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2" descr="CN7303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048000"/>
            <a:ext cx="5715000" cy="31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34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OSI Network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772400" cy="198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Open Systems Interconnect</a:t>
            </a:r>
          </a:p>
          <a:p>
            <a:pPr lvl="1"/>
            <a:r>
              <a:rPr lang="en-US" dirty="0" smtClean="0"/>
              <a:t>Standardized by ISO</a:t>
            </a:r>
          </a:p>
          <a:p>
            <a:r>
              <a:rPr lang="en-US" dirty="0" smtClean="0"/>
              <a:t>Seven layer model</a:t>
            </a:r>
          </a:p>
          <a:p>
            <a:pPr lvl="1"/>
            <a:r>
              <a:rPr lang="en-US" dirty="0" smtClean="0"/>
              <a:t>Intended to be globally comprehensive</a:t>
            </a:r>
          </a:p>
          <a:p>
            <a:pPr lvl="1"/>
            <a:r>
              <a:rPr lang="en-US" dirty="0" smtClean="0"/>
              <a:t>Almost never actually used </a:t>
            </a:r>
            <a:r>
              <a:rPr lang="en-US" smtClean="0"/>
              <a:t>in practice</a:t>
            </a:r>
            <a:endParaRPr lang="en-US" dirty="0" smtClean="0"/>
          </a:p>
          <a:p>
            <a:pPr lvl="1"/>
            <a:r>
              <a:rPr lang="en-US" dirty="0" smtClean="0"/>
              <a:t>But terminology is pervasive</a:t>
            </a:r>
          </a:p>
          <a:p>
            <a:pPr lvl="2"/>
            <a:r>
              <a:rPr lang="en-US" dirty="0" smtClean="0"/>
              <a:t>Especially layer names and numbers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2" descr="CN73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6823075" cy="314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6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1C2BE96-9111-3543-8233-19CBED976DBE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DB35447-551F-3341-9565-86685888EF9B}" type="slidenum">
              <a:rPr lang="en-US" sz="1000"/>
              <a:pPr eaLnBrk="1" hangingPunct="1"/>
              <a:t>28</a:t>
            </a:fld>
            <a:endParaRPr lang="en-US" sz="100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Assignment of Protocols to Layers</a:t>
            </a:r>
            <a:endParaRPr lang="en-US" dirty="0">
              <a:latin typeface="Tahoma" charset="0"/>
            </a:endParaRPr>
          </a:p>
        </p:txBody>
      </p:sp>
      <p:sp>
        <p:nvSpPr>
          <p:cNvPr id="143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sz="2800" dirty="0">
              <a:latin typeface="Tahoma" charset="0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729045"/>
              </p:ext>
            </p:extLst>
          </p:nvPr>
        </p:nvGraphicFramePr>
        <p:xfrm>
          <a:off x="716280" y="990600"/>
          <a:ext cx="746760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11170262" imgH="8521236" progId="Visio.Drawing.6">
                  <p:embed/>
                </p:oleObj>
              </mc:Choice>
              <mc:Fallback>
                <p:oleObj r:id="rId4" imgW="11170262" imgH="8521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" y="990600"/>
                        <a:ext cx="7467600" cy="566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1066800" y="4419600"/>
            <a:ext cx="11430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29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Finding your application in TCP/IP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TCP and UDP introduce the concept of </a:t>
            </a:r>
            <a:r>
              <a:rPr lang="en-US" altLang="en-US" dirty="0" smtClean="0"/>
              <a:t>ports</a:t>
            </a:r>
          </a:p>
          <a:p>
            <a:r>
              <a:rPr lang="en-US" altLang="en-US" dirty="0" smtClean="0"/>
              <a:t>Port – how to find “your” application to talk to</a:t>
            </a:r>
            <a:endParaRPr lang="en-US" altLang="en-US" dirty="0"/>
          </a:p>
          <a:p>
            <a:r>
              <a:rPr lang="en-US" altLang="en-US" dirty="0"/>
              <a:t>Common ports and the services that run on them: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FTP 		21 and 20 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telnet 	</a:t>
            </a:r>
            <a:r>
              <a:rPr lang="en-US" altLang="en-US" dirty="0" smtClean="0"/>
              <a:t>	23 </a:t>
            </a:r>
            <a:r>
              <a:rPr lang="en-US" altLang="en-US" dirty="0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SMTP 	</a:t>
            </a:r>
            <a:r>
              <a:rPr lang="en-US" altLang="en-US" dirty="0" smtClean="0"/>
              <a:t>	25 </a:t>
            </a:r>
            <a:r>
              <a:rPr lang="en-US" altLang="en-US" dirty="0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http 		80 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POP3 		110 </a:t>
            </a:r>
            <a:endParaRPr lang="en-US" alt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/>
              <a:t>Apache Tomcat (TCP)	8080 - Unofficial</a:t>
            </a:r>
          </a:p>
          <a:p>
            <a:pPr lvl="1"/>
            <a:endParaRPr lang="en-US" altLang="en-US" sz="1200" dirty="0" smtClean="0">
              <a:hlinkClick r:id="rId3"/>
            </a:endParaRPr>
          </a:p>
          <a:p>
            <a:pPr lvl="1"/>
            <a:endParaRPr lang="en-US" altLang="en-US" sz="1200" dirty="0">
              <a:hlinkClick r:id="rId3"/>
            </a:endParaRPr>
          </a:p>
          <a:p>
            <a:pPr lvl="1"/>
            <a:r>
              <a:rPr lang="en-US" altLang="en-US" sz="1200" dirty="0" smtClean="0">
                <a:hlinkClick r:id="rId3"/>
              </a:rPr>
              <a:t>https</a:t>
            </a:r>
            <a:r>
              <a:rPr lang="en-US" altLang="en-US" sz="1200" dirty="0">
                <a:hlinkClick r:id="rId3"/>
              </a:rPr>
              <a:t>://</a:t>
            </a:r>
            <a:r>
              <a:rPr lang="en-US" altLang="en-US" sz="1200" dirty="0" smtClean="0">
                <a:hlinkClick r:id="rId3"/>
              </a:rPr>
              <a:t>en.wikipedia.org/wiki/List_of_TCP_and_UDP_port_numbers</a:t>
            </a:r>
            <a:endParaRPr lang="en-US" altLang="en-US" sz="1200" dirty="0" smtClean="0"/>
          </a:p>
          <a:p>
            <a:pPr lvl="1"/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046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3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wiring closet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4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30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Internet Infrastructure</a:t>
            </a:r>
            <a:endParaRPr lang="en-US" dirty="0">
              <a:latin typeface="Tahoma" charset="0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235038"/>
              </p:ext>
            </p:extLst>
          </p:nvPr>
        </p:nvGraphicFramePr>
        <p:xfrm>
          <a:off x="396240" y="1492250"/>
          <a:ext cx="84582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4" imgW="10647748" imgH="6093975" progId="Visio.Drawing.6">
                  <p:embed/>
                </p:oleObj>
              </mc:Choice>
              <mc:Fallback>
                <p:oleObj name="Visio" r:id="rId4" imgW="10647748" imgH="609397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" y="1492250"/>
                        <a:ext cx="8458200" cy="483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sz="2800" dirty="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31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Internet Infrastructure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The </a:t>
            </a:r>
            <a:r>
              <a:rPr lang="en-US" altLang="en-US" dirty="0"/>
              <a:t>infrastructure of the Internet consists of a federation of connected networks that are each independently managed (“</a:t>
            </a:r>
            <a:r>
              <a:rPr lang="en-US" altLang="en-US" b="1" dirty="0"/>
              <a:t>autonomous system</a:t>
            </a:r>
            <a:r>
              <a:rPr lang="en-US" altLang="en-US" dirty="0" smtClean="0"/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Note: Each “</a:t>
            </a:r>
            <a:r>
              <a:rPr lang="en-US" altLang="en-US" dirty="0" err="1"/>
              <a:t>autononmous</a:t>
            </a:r>
            <a:r>
              <a:rPr lang="en-US" altLang="en-US" dirty="0"/>
              <a:t> system may consist of multiple IP networks</a:t>
            </a:r>
          </a:p>
          <a:p>
            <a:r>
              <a:rPr lang="en-US" dirty="0" smtClean="0"/>
              <a:t>An </a:t>
            </a:r>
            <a:r>
              <a:rPr lang="en-US" b="1" dirty="0"/>
              <a:t>Autonomous System</a:t>
            </a:r>
            <a:r>
              <a:rPr lang="en-US" dirty="0"/>
              <a:t> (</a:t>
            </a:r>
            <a:r>
              <a:rPr lang="en-US" b="1" dirty="0"/>
              <a:t>AS</a:t>
            </a:r>
            <a:r>
              <a:rPr lang="en-US" dirty="0"/>
              <a:t>) is a collection of routers whose prefixes and routing policies are under common administrative control. </a:t>
            </a:r>
            <a:endParaRPr lang="en-US" altLang="en-US" dirty="0"/>
          </a:p>
          <a:p>
            <a:pPr lvl="1"/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83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 dirty="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32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Hierarchy of network service providers</a:t>
            </a: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Tier-1</a:t>
            </a:r>
            <a:r>
              <a:rPr lang="en-US" altLang="en-US" dirty="0" smtClean="0"/>
              <a:t>: nation </a:t>
            </a:r>
            <a:r>
              <a:rPr lang="en-US" altLang="en-US" dirty="0"/>
              <a:t>or worldwide network (US: less than 20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Tier-2</a:t>
            </a:r>
            <a:r>
              <a:rPr lang="en-US" altLang="en-US" dirty="0"/>
              <a:t>: regional networks (in US: less than 100)</a:t>
            </a:r>
            <a:endParaRPr lang="en-US" altLang="en-US" dirty="0" smtClean="0"/>
          </a:p>
          <a:p>
            <a:r>
              <a:rPr lang="en-US" altLang="en-US" dirty="0" smtClean="0"/>
              <a:t>Tier-3</a:t>
            </a:r>
            <a:r>
              <a:rPr lang="en-US" altLang="en-US" dirty="0"/>
              <a:t>: local Internet service provider (in US: several thousand)</a:t>
            </a:r>
            <a:endParaRPr lang="en-US" altLang="en-US" dirty="0" smtClean="0"/>
          </a:p>
          <a:p>
            <a:pPr marL="457200" lvl="1" indent="0">
              <a:buNone/>
            </a:pPr>
            <a:endParaRPr lang="en-US" altLang="en-US" dirty="0" smtClean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74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 dirty="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33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Internet Infrastructure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Hierarchical – Conceptually!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981200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900">
                <a:latin typeface="Tahoma" charset="0"/>
              </a:rPr>
              <a:t>Introduction</a:t>
            </a:r>
          </a:p>
        </p:txBody>
      </p:sp>
      <p:pic>
        <p:nvPicPr>
          <p:cNvPr id="90115" name="Picture 3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7" y="1137644"/>
            <a:ext cx="7919756" cy="450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696" y="56436"/>
            <a:ext cx="58293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Tier-1 ISP: e.g., Sprint</a:t>
            </a:r>
          </a:p>
        </p:txBody>
      </p:sp>
      <p:sp>
        <p:nvSpPr>
          <p:cNvPr id="409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1-</a:t>
            </a:r>
            <a:fld id="{05B434D0-E0C1-45A0-ABF3-22E34F14331C}" type="slidenum">
              <a:rPr lang="en-US" altLang="en-US" sz="900">
                <a:latin typeface="Tahoma" panose="020B0604030504040204" pitchFamily="34" charset="0"/>
              </a:rPr>
              <a:pPr/>
              <a:t>34</a:t>
            </a:fld>
            <a:endParaRPr lang="en-US" altLang="en-US" sz="9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35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Internet Backbone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Tahoma" charset="0"/>
              </a:rPr>
              <a:t>Treat each other as equals</a:t>
            </a:r>
          </a:p>
          <a:p>
            <a:pPr eaLnBrk="1" hangingPunct="1"/>
            <a:r>
              <a:rPr lang="en-US" altLang="ja-JP" sz="3200" i="1" dirty="0" smtClean="0">
                <a:ea typeface="MS PGothic" panose="020B0600070205080204" pitchFamily="34" charset="-128"/>
              </a:rPr>
              <a:t>Peering – </a:t>
            </a:r>
            <a:r>
              <a:rPr lang="en-US" altLang="ja-JP" sz="3200" dirty="0" smtClean="0">
                <a:ea typeface="MS PGothic" panose="020B0600070205080204" pitchFamily="34" charset="-128"/>
              </a:rPr>
              <a:t>Tier-1 </a:t>
            </a:r>
            <a:r>
              <a:rPr lang="en-US" altLang="ja-JP" sz="3200" dirty="0">
                <a:ea typeface="MS PGothic" panose="020B0600070205080204" pitchFamily="34" charset="-128"/>
              </a:rPr>
              <a:t>ISPs do not “charge” each other to carry network </a:t>
            </a:r>
            <a:r>
              <a:rPr lang="en-US" altLang="ja-JP" sz="3200" dirty="0" smtClean="0">
                <a:ea typeface="MS PGothic" panose="020B0600070205080204" pitchFamily="34" charset="-128"/>
              </a:rPr>
              <a:t>traffic</a:t>
            </a:r>
            <a:endParaRPr lang="en-US" sz="3200" dirty="0" smtClean="0">
              <a:latin typeface="Tahoma" charset="0"/>
            </a:endParaRPr>
          </a:p>
          <a:p>
            <a:pPr marL="0" indent="0" eaLnBrk="1" hangingPunct="1">
              <a:buNone/>
            </a:pPr>
            <a:endParaRPr lang="en-US" sz="3200" dirty="0" smtClean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36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Internet Backbone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ja-JP" altLang="en-US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“</a:t>
            </a:r>
            <a:r>
              <a:rPr lang="en-US" altLang="ja-JP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Tier-1</a:t>
            </a:r>
            <a:r>
              <a:rPr lang="ja-JP" altLang="en-US" dirty="0">
                <a:solidFill>
                  <a:srgbClr val="CC0000"/>
                </a:solidFill>
                <a:ea typeface="MS PGothic" panose="020B0600070205080204" pitchFamily="34" charset="-128"/>
              </a:rPr>
              <a:t>”</a:t>
            </a:r>
            <a:r>
              <a:rPr lang="en-US" altLang="ja-JP" dirty="0">
                <a:solidFill>
                  <a:srgbClr val="CC0000"/>
                </a:solidFill>
                <a:ea typeface="MS PGothic" panose="020B0600070205080204" pitchFamily="34" charset="-128"/>
              </a:rPr>
              <a:t> commercial ISPs</a:t>
            </a:r>
            <a:r>
              <a:rPr lang="en-US" altLang="ja-JP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(e.g., Verizon, Sprint, AT&amp;T, Qwest, Level3), national &amp; international </a:t>
            </a:r>
            <a:r>
              <a:rPr lang="en-US" altLang="ja-JP" dirty="0" smtClean="0">
                <a:ea typeface="MS PGothic" panose="020B0600070205080204" pitchFamily="34" charset="-128"/>
              </a:rPr>
              <a:t>coverage</a:t>
            </a: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C0000"/>
                </a:solidFill>
                <a:ea typeface="Arial" panose="020B0604020202020204" pitchFamily="34" charset="0"/>
              </a:rPr>
              <a:t>large content distributors</a:t>
            </a:r>
            <a:r>
              <a:rPr lang="en-US" altLang="en-US" dirty="0">
                <a:ea typeface="Arial" panose="020B0604020202020204" pitchFamily="34" charset="0"/>
              </a:rPr>
              <a:t> (Google, Akamai, Microsoft)</a:t>
            </a: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ja-JP" dirty="0">
              <a:ea typeface="MS PGothic" panose="020B0600070205080204" pitchFamily="34" charset="-128"/>
            </a:endParaRPr>
          </a:p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en-US" dirty="0">
              <a:latin typeface="Comic Sans MS" panose="030F0702030302020204" pitchFamily="66" charset="0"/>
            </a:endParaRPr>
          </a:p>
          <a:p>
            <a:pPr marL="0" indent="0" eaLnBrk="1" hangingPunct="1">
              <a:buNone/>
            </a:pPr>
            <a:endParaRPr lang="en-US" altLang="en-US" dirty="0">
              <a:latin typeface="Comic Sans MS" panose="030F0702030302020204" pitchFamily="66" charset="0"/>
            </a:endParaRPr>
          </a:p>
          <a:p>
            <a:pPr marL="0" indent="0" eaLnBrk="1" hangingPunct="1">
              <a:buNone/>
            </a:pPr>
            <a:endParaRPr lang="en-US" sz="2800" dirty="0" smtClean="0">
              <a:latin typeface="Tahoma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6081" y="3353435"/>
            <a:ext cx="8351837" cy="2955925"/>
            <a:chOff x="411162" y="3140075"/>
            <a:chExt cx="8351837" cy="2955925"/>
          </a:xfrm>
        </p:grpSpPr>
        <p:sp>
          <p:nvSpPr>
            <p:cNvPr id="8" name="Oval 33"/>
            <p:cNvSpPr>
              <a:spLocks noChangeArrowheads="1"/>
            </p:cNvSpPr>
            <p:nvPr/>
          </p:nvSpPr>
          <p:spPr bwMode="auto">
            <a:xfrm>
              <a:off x="3611562" y="4957763"/>
              <a:ext cx="1863725" cy="7905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Tier 1 ISP</a:t>
              </a:r>
              <a:endParaRPr lang="en-US" altLang="en-US"/>
            </a:p>
          </p:txBody>
        </p:sp>
        <p:sp>
          <p:nvSpPr>
            <p:cNvPr id="9" name="Oval 35"/>
            <p:cNvSpPr>
              <a:spLocks noChangeArrowheads="1"/>
            </p:cNvSpPr>
            <p:nvPr/>
          </p:nvSpPr>
          <p:spPr bwMode="auto">
            <a:xfrm>
              <a:off x="5980112" y="4919663"/>
              <a:ext cx="1863725" cy="7905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chemeClr val="bg1"/>
                  </a:solidFill>
                </a:rPr>
                <a:t>Tier 1 ISP</a:t>
              </a:r>
              <a:endParaRPr lang="en-US" altLang="en-US"/>
            </a:p>
          </p:txBody>
        </p:sp>
        <p:grpSp>
          <p:nvGrpSpPr>
            <p:cNvPr id="10" name="Group 63"/>
            <p:cNvGrpSpPr>
              <a:grpSpLocks/>
            </p:cNvGrpSpPr>
            <p:nvPr/>
          </p:nvGrpSpPr>
          <p:grpSpPr bwMode="auto">
            <a:xfrm>
              <a:off x="7085011" y="3783012"/>
              <a:ext cx="1677988" cy="908050"/>
              <a:chOff x="4204" y="2385"/>
              <a:chExt cx="1057" cy="572"/>
            </a:xfrm>
          </p:grpSpPr>
          <p:sp>
            <p:nvSpPr>
              <p:cNvPr id="11" name="Oval 23"/>
              <p:cNvSpPr>
                <a:spLocks noChangeArrowheads="1"/>
              </p:cNvSpPr>
              <p:nvPr/>
            </p:nvSpPr>
            <p:spPr bwMode="auto">
              <a:xfrm>
                <a:off x="4204" y="2385"/>
                <a:ext cx="1057" cy="5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" name="Text Box 24"/>
              <p:cNvSpPr txBox="1">
                <a:spLocks noChangeArrowheads="1"/>
              </p:cNvSpPr>
              <p:nvPr/>
            </p:nvSpPr>
            <p:spPr bwMode="auto">
              <a:xfrm>
                <a:off x="4339" y="2474"/>
                <a:ext cx="804" cy="4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defRPr/>
                </a:pPr>
                <a:r>
                  <a:rPr lang="en-US" sz="1400"/>
                  <a:t>large content </a:t>
                </a:r>
              </a:p>
              <a:p>
                <a:pPr algn="ctr">
                  <a:lnSpc>
                    <a:spcPct val="85000"/>
                  </a:lnSpc>
                  <a:defRPr/>
                </a:pPr>
                <a:r>
                  <a:rPr lang="en-US" sz="1400"/>
                  <a:t>distributor </a:t>
                </a:r>
              </a:p>
              <a:p>
                <a:pPr algn="ctr">
                  <a:lnSpc>
                    <a:spcPct val="85000"/>
                  </a:lnSpc>
                  <a:defRPr/>
                </a:pPr>
                <a:r>
                  <a:rPr lang="en-US" sz="1400"/>
                  <a:t>(e.g., Google</a:t>
                </a:r>
                <a:r>
                  <a:rPr lang="en-US" sz="1600"/>
                  <a:t>)</a:t>
                </a:r>
              </a:p>
            </p:txBody>
          </p:sp>
        </p:grpSp>
        <p:grpSp>
          <p:nvGrpSpPr>
            <p:cNvPr id="13" name="Group 64"/>
            <p:cNvGrpSpPr>
              <a:grpSpLocks/>
            </p:cNvGrpSpPr>
            <p:nvPr/>
          </p:nvGrpSpPr>
          <p:grpSpPr bwMode="auto">
            <a:xfrm>
              <a:off x="2262186" y="3851274"/>
              <a:ext cx="1677988" cy="908050"/>
              <a:chOff x="1166" y="2428"/>
              <a:chExt cx="1057" cy="572"/>
            </a:xfrm>
          </p:grpSpPr>
          <p:sp>
            <p:nvSpPr>
              <p:cNvPr id="14" name="Oval 25"/>
              <p:cNvSpPr>
                <a:spLocks noChangeArrowheads="1"/>
              </p:cNvSpPr>
              <p:nvPr/>
            </p:nvSpPr>
            <p:spPr bwMode="auto">
              <a:xfrm>
                <a:off x="1166" y="2428"/>
                <a:ext cx="1057" cy="572"/>
              </a:xfrm>
              <a:prstGeom prst="ellipse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278" y="2516"/>
                <a:ext cx="817" cy="4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defRPr/>
                </a:pPr>
                <a:r>
                  <a:rPr lang="en-US" sz="1400"/>
                  <a:t>large content </a:t>
                </a:r>
              </a:p>
              <a:p>
                <a:pPr algn="ctr">
                  <a:lnSpc>
                    <a:spcPct val="85000"/>
                  </a:lnSpc>
                  <a:defRPr/>
                </a:pPr>
                <a:r>
                  <a:rPr lang="en-US" sz="1400"/>
                  <a:t>distributor </a:t>
                </a:r>
              </a:p>
              <a:p>
                <a:pPr algn="ctr">
                  <a:lnSpc>
                    <a:spcPct val="85000"/>
                  </a:lnSpc>
                  <a:defRPr/>
                </a:pPr>
                <a:r>
                  <a:rPr lang="en-US" sz="1400"/>
                  <a:t>(e.g., Akamai</a:t>
                </a:r>
                <a:r>
                  <a:rPr lang="en-US" sz="1600"/>
                  <a:t>)</a:t>
                </a:r>
              </a:p>
            </p:txBody>
          </p:sp>
        </p:grpSp>
        <p:grpSp>
          <p:nvGrpSpPr>
            <p:cNvPr id="16" name="Group 72"/>
            <p:cNvGrpSpPr>
              <a:grpSpLocks/>
            </p:cNvGrpSpPr>
            <p:nvPr/>
          </p:nvGrpSpPr>
          <p:grpSpPr bwMode="auto">
            <a:xfrm>
              <a:off x="3581400" y="3140075"/>
              <a:ext cx="3571875" cy="1909763"/>
              <a:chOff x="1997" y="1980"/>
              <a:chExt cx="2250" cy="1203"/>
            </a:xfrm>
          </p:grpSpPr>
          <p:grpSp>
            <p:nvGrpSpPr>
              <p:cNvPr id="17" name="Group 33"/>
              <p:cNvGrpSpPr>
                <a:grpSpLocks/>
              </p:cNvGrpSpPr>
              <p:nvPr/>
            </p:nvGrpSpPr>
            <p:grpSpPr bwMode="auto">
              <a:xfrm>
                <a:off x="2250" y="1980"/>
                <a:ext cx="348" cy="277"/>
                <a:chOff x="4895" y="3523"/>
                <a:chExt cx="348" cy="277"/>
              </a:xfrm>
            </p:grpSpPr>
            <p:sp>
              <p:nvSpPr>
                <p:cNvPr id="29" name="Rectangle 31"/>
                <p:cNvSpPr>
                  <a:spLocks noChangeArrowheads="1"/>
                </p:cNvSpPr>
                <p:nvPr/>
              </p:nvSpPr>
              <p:spPr bwMode="auto">
                <a:xfrm>
                  <a:off x="4930" y="3523"/>
                  <a:ext cx="299" cy="27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895" y="3526"/>
                  <a:ext cx="34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800" dirty="0">
                      <a:solidFill>
                        <a:schemeClr val="bg1"/>
                      </a:solidFill>
                    </a:rPr>
                    <a:t>IXP</a:t>
                  </a:r>
                </a:p>
              </p:txBody>
            </p:sp>
          </p:grpSp>
          <p:grpSp>
            <p:nvGrpSpPr>
              <p:cNvPr id="18" name="Group 34"/>
              <p:cNvGrpSpPr>
                <a:grpSpLocks/>
              </p:cNvGrpSpPr>
              <p:nvPr/>
            </p:nvGrpSpPr>
            <p:grpSpPr bwMode="auto">
              <a:xfrm>
                <a:off x="3852" y="1987"/>
                <a:ext cx="348" cy="277"/>
                <a:chOff x="4895" y="3523"/>
                <a:chExt cx="348" cy="277"/>
              </a:xfrm>
            </p:grpSpPr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4930" y="3523"/>
                  <a:ext cx="299" cy="27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895" y="3526"/>
                  <a:ext cx="34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800" dirty="0">
                      <a:solidFill>
                        <a:schemeClr val="bg1"/>
                      </a:solidFill>
                    </a:rPr>
                    <a:t>IXP</a:t>
                  </a:r>
                </a:p>
              </p:txBody>
            </p:sp>
          </p:grpSp>
          <p:sp>
            <p:nvSpPr>
              <p:cNvPr id="19" name="Line 62"/>
              <p:cNvSpPr>
                <a:spLocks noChangeShapeType="1"/>
              </p:cNvSpPr>
              <p:nvPr/>
            </p:nvSpPr>
            <p:spPr bwMode="auto">
              <a:xfrm flipH="1">
                <a:off x="1997" y="2252"/>
                <a:ext cx="419" cy="2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" name="Line 65"/>
              <p:cNvSpPr>
                <a:spLocks noChangeShapeType="1"/>
              </p:cNvSpPr>
              <p:nvPr/>
            </p:nvSpPr>
            <p:spPr bwMode="auto">
              <a:xfrm>
                <a:off x="2386" y="2267"/>
                <a:ext cx="8" cy="8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" name="Line 66"/>
              <p:cNvSpPr>
                <a:spLocks noChangeShapeType="1"/>
              </p:cNvSpPr>
              <p:nvPr/>
            </p:nvSpPr>
            <p:spPr bwMode="auto">
              <a:xfrm>
                <a:off x="2400" y="2266"/>
                <a:ext cx="1272" cy="90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" name="Line 67"/>
              <p:cNvSpPr>
                <a:spLocks noChangeShapeType="1"/>
              </p:cNvSpPr>
              <p:nvPr/>
            </p:nvSpPr>
            <p:spPr bwMode="auto">
              <a:xfrm>
                <a:off x="2422" y="2280"/>
                <a:ext cx="1818" cy="3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" name="Line 68"/>
              <p:cNvSpPr>
                <a:spLocks noChangeShapeType="1"/>
              </p:cNvSpPr>
              <p:nvPr/>
            </p:nvSpPr>
            <p:spPr bwMode="auto">
              <a:xfrm flipH="1" flipV="1">
                <a:off x="4045" y="2256"/>
                <a:ext cx="202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Line 69"/>
              <p:cNvSpPr>
                <a:spLocks noChangeShapeType="1"/>
              </p:cNvSpPr>
              <p:nvPr/>
            </p:nvSpPr>
            <p:spPr bwMode="auto">
              <a:xfrm flipV="1">
                <a:off x="3656" y="2270"/>
                <a:ext cx="404" cy="9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5" name="Line 70"/>
              <p:cNvSpPr>
                <a:spLocks noChangeShapeType="1"/>
              </p:cNvSpPr>
              <p:nvPr/>
            </p:nvSpPr>
            <p:spPr bwMode="auto">
              <a:xfrm flipV="1">
                <a:off x="2407" y="2262"/>
                <a:ext cx="1638" cy="8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Line 71"/>
              <p:cNvSpPr>
                <a:spLocks noChangeShapeType="1"/>
              </p:cNvSpPr>
              <p:nvPr/>
            </p:nvSpPr>
            <p:spPr bwMode="auto">
              <a:xfrm flipV="1">
                <a:off x="2010" y="2284"/>
                <a:ext cx="2035" cy="2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660900" y="3716338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>
                  <a:solidFill>
                    <a:schemeClr val="bg1"/>
                  </a:solidFill>
                </a:rPr>
                <a:t>Tier 1 ISP</a:t>
              </a:r>
              <a:endParaRPr lang="en-US" altLang="en-US" dirty="0"/>
            </a:p>
          </p:txBody>
        </p:sp>
        <p:grpSp>
          <p:nvGrpSpPr>
            <p:cNvPr id="33" name="Group 73"/>
            <p:cNvGrpSpPr>
              <a:grpSpLocks/>
            </p:cNvGrpSpPr>
            <p:nvPr/>
          </p:nvGrpSpPr>
          <p:grpSpPr bwMode="auto">
            <a:xfrm>
              <a:off x="3408362" y="3952875"/>
              <a:ext cx="4378325" cy="1438275"/>
              <a:chOff x="1767" y="874"/>
              <a:chExt cx="2758" cy="906"/>
            </a:xfrm>
          </p:grpSpPr>
          <p:sp>
            <p:nvSpPr>
              <p:cNvPr id="34" name="Line 46"/>
              <p:cNvSpPr>
                <a:spLocks noChangeShapeType="1"/>
              </p:cNvSpPr>
              <p:nvPr/>
            </p:nvSpPr>
            <p:spPr bwMode="auto">
              <a:xfrm flipV="1">
                <a:off x="2919" y="1229"/>
                <a:ext cx="1331" cy="3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Oval 23"/>
              <p:cNvSpPr>
                <a:spLocks noChangeArrowheads="1"/>
              </p:cNvSpPr>
              <p:nvPr/>
            </p:nvSpPr>
            <p:spPr bwMode="auto">
              <a:xfrm>
                <a:off x="3580" y="1482"/>
                <a:ext cx="87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Oval 36"/>
              <p:cNvSpPr>
                <a:spLocks noChangeArrowheads="1"/>
              </p:cNvSpPr>
              <p:nvPr/>
            </p:nvSpPr>
            <p:spPr bwMode="auto">
              <a:xfrm>
                <a:off x="3277" y="1186"/>
                <a:ext cx="88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Oval 37"/>
              <p:cNvSpPr>
                <a:spLocks noChangeArrowheads="1"/>
              </p:cNvSpPr>
              <p:nvPr/>
            </p:nvSpPr>
            <p:spPr bwMode="auto">
              <a:xfrm>
                <a:off x="2959" y="1186"/>
                <a:ext cx="87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Oval 38"/>
              <p:cNvSpPr>
                <a:spLocks noChangeArrowheads="1"/>
              </p:cNvSpPr>
              <p:nvPr/>
            </p:nvSpPr>
            <p:spPr bwMode="auto">
              <a:xfrm>
                <a:off x="2668" y="1490"/>
                <a:ext cx="87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Oval 39"/>
              <p:cNvSpPr>
                <a:spLocks noChangeArrowheads="1"/>
              </p:cNvSpPr>
              <p:nvPr/>
            </p:nvSpPr>
            <p:spPr bwMode="auto">
              <a:xfrm>
                <a:off x="2991" y="1690"/>
                <a:ext cx="87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" name="Oval 40"/>
              <p:cNvSpPr>
                <a:spLocks noChangeArrowheads="1"/>
              </p:cNvSpPr>
              <p:nvPr/>
            </p:nvSpPr>
            <p:spPr bwMode="auto">
              <a:xfrm>
                <a:off x="3327" y="1682"/>
                <a:ext cx="87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 flipV="1">
                <a:off x="3080" y="1726"/>
                <a:ext cx="249" cy="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>
                <a:off x="3348" y="1258"/>
                <a:ext cx="241" cy="2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2732" y="1278"/>
                <a:ext cx="257" cy="2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23"/>
              <p:cNvSpPr>
                <a:spLocks noChangeArrowheads="1"/>
              </p:cNvSpPr>
              <p:nvPr/>
            </p:nvSpPr>
            <p:spPr bwMode="auto">
              <a:xfrm>
                <a:off x="3422" y="1546"/>
                <a:ext cx="87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" name="Oval 39"/>
              <p:cNvSpPr>
                <a:spLocks noChangeArrowheads="1"/>
              </p:cNvSpPr>
              <p:nvPr/>
            </p:nvSpPr>
            <p:spPr bwMode="auto">
              <a:xfrm>
                <a:off x="2882" y="1544"/>
                <a:ext cx="87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6" name="Group 56"/>
              <p:cNvGrpSpPr>
                <a:grpSpLocks/>
              </p:cNvGrpSpPr>
              <p:nvPr/>
            </p:nvGrpSpPr>
            <p:grpSpPr bwMode="auto">
              <a:xfrm>
                <a:off x="3672" y="874"/>
                <a:ext cx="533" cy="100"/>
                <a:chOff x="3807" y="2497"/>
                <a:chExt cx="533" cy="100"/>
              </a:xfrm>
            </p:grpSpPr>
            <p:sp>
              <p:nvSpPr>
                <p:cNvPr id="64" name="Line 44"/>
                <p:cNvSpPr>
                  <a:spLocks noChangeShapeType="1"/>
                </p:cNvSpPr>
                <p:nvPr/>
              </p:nvSpPr>
              <p:spPr bwMode="auto">
                <a:xfrm>
                  <a:off x="3862" y="2547"/>
                  <a:ext cx="4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" name="Oval 38"/>
                <p:cNvSpPr>
                  <a:spLocks noChangeArrowheads="1"/>
                </p:cNvSpPr>
                <p:nvPr/>
              </p:nvSpPr>
              <p:spPr bwMode="auto">
                <a:xfrm>
                  <a:off x="4253" y="2497"/>
                  <a:ext cx="87" cy="90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6" name="Oval 36"/>
                <p:cNvSpPr>
                  <a:spLocks noChangeArrowheads="1"/>
                </p:cNvSpPr>
                <p:nvPr/>
              </p:nvSpPr>
              <p:spPr bwMode="auto">
                <a:xfrm>
                  <a:off x="3807" y="2507"/>
                  <a:ext cx="88" cy="9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7" name="Group 55"/>
              <p:cNvGrpSpPr>
                <a:grpSpLocks/>
              </p:cNvGrpSpPr>
              <p:nvPr/>
            </p:nvGrpSpPr>
            <p:grpSpPr bwMode="auto">
              <a:xfrm>
                <a:off x="1948" y="880"/>
                <a:ext cx="666" cy="95"/>
                <a:chOff x="2083" y="2503"/>
                <a:chExt cx="666" cy="95"/>
              </a:xfrm>
            </p:grpSpPr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2120" y="2550"/>
                  <a:ext cx="5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2" name="Oval 36"/>
                <p:cNvSpPr>
                  <a:spLocks noChangeArrowheads="1"/>
                </p:cNvSpPr>
                <p:nvPr/>
              </p:nvSpPr>
              <p:spPr bwMode="auto">
                <a:xfrm>
                  <a:off x="2661" y="2508"/>
                  <a:ext cx="88" cy="9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3" name="Oval 39"/>
                <p:cNvSpPr>
                  <a:spLocks noChangeArrowheads="1"/>
                </p:cNvSpPr>
                <p:nvPr/>
              </p:nvSpPr>
              <p:spPr bwMode="auto">
                <a:xfrm>
                  <a:off x="2083" y="2503"/>
                  <a:ext cx="87" cy="90"/>
                </a:xfrm>
                <a:prstGeom prst="ellipse">
                  <a:avLst/>
                </a:prstGeom>
                <a:solidFill>
                  <a:srgbClr val="FFC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8" name="Line 53"/>
              <p:cNvSpPr>
                <a:spLocks noChangeShapeType="1"/>
              </p:cNvSpPr>
              <p:nvPr/>
            </p:nvSpPr>
            <p:spPr bwMode="auto">
              <a:xfrm>
                <a:off x="1995" y="1234"/>
                <a:ext cx="1461" cy="3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 flipH="1">
                <a:off x="4408" y="1335"/>
                <a:ext cx="82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" name="Line 51"/>
              <p:cNvSpPr>
                <a:spLocks noChangeShapeType="1"/>
              </p:cNvSpPr>
              <p:nvPr/>
            </p:nvSpPr>
            <p:spPr bwMode="auto">
              <a:xfrm>
                <a:off x="1820" y="1344"/>
                <a:ext cx="209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" name="Oval 38"/>
              <p:cNvSpPr>
                <a:spLocks noChangeArrowheads="1"/>
              </p:cNvSpPr>
              <p:nvPr/>
            </p:nvSpPr>
            <p:spPr bwMode="auto">
              <a:xfrm>
                <a:off x="4438" y="1286"/>
                <a:ext cx="87" cy="9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Oval 38"/>
              <p:cNvSpPr>
                <a:spLocks noChangeArrowheads="1"/>
              </p:cNvSpPr>
              <p:nvPr/>
            </p:nvSpPr>
            <p:spPr bwMode="auto">
              <a:xfrm>
                <a:off x="4171" y="1201"/>
                <a:ext cx="87" cy="9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Oval 23"/>
              <p:cNvSpPr>
                <a:spLocks noChangeArrowheads="1"/>
              </p:cNvSpPr>
              <p:nvPr/>
            </p:nvSpPr>
            <p:spPr bwMode="auto">
              <a:xfrm>
                <a:off x="4379" y="1518"/>
                <a:ext cx="87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4" name="Oval 39"/>
              <p:cNvSpPr>
                <a:spLocks noChangeArrowheads="1"/>
              </p:cNvSpPr>
              <p:nvPr/>
            </p:nvSpPr>
            <p:spPr bwMode="auto">
              <a:xfrm>
                <a:off x="1979" y="1546"/>
                <a:ext cx="87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55" name="Group 57"/>
              <p:cNvGrpSpPr>
                <a:grpSpLocks/>
              </p:cNvGrpSpPr>
              <p:nvPr/>
            </p:nvGrpSpPr>
            <p:grpSpPr bwMode="auto">
              <a:xfrm>
                <a:off x="2037" y="1012"/>
                <a:ext cx="2075" cy="101"/>
                <a:chOff x="2172" y="2635"/>
                <a:chExt cx="2075" cy="101"/>
              </a:xfrm>
            </p:grpSpPr>
            <p:sp>
              <p:nvSpPr>
                <p:cNvPr id="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216" y="2690"/>
                  <a:ext cx="1989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9" name="Oval 38"/>
                <p:cNvSpPr>
                  <a:spLocks noChangeArrowheads="1"/>
                </p:cNvSpPr>
                <p:nvPr/>
              </p:nvSpPr>
              <p:spPr bwMode="auto">
                <a:xfrm>
                  <a:off x="4160" y="2646"/>
                  <a:ext cx="87" cy="90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0" name="Oval 39"/>
                <p:cNvSpPr>
                  <a:spLocks noChangeArrowheads="1"/>
                </p:cNvSpPr>
                <p:nvPr/>
              </p:nvSpPr>
              <p:spPr bwMode="auto">
                <a:xfrm>
                  <a:off x="2172" y="2635"/>
                  <a:ext cx="87" cy="90"/>
                </a:xfrm>
                <a:prstGeom prst="ellipse">
                  <a:avLst/>
                </a:prstGeom>
                <a:solidFill>
                  <a:srgbClr val="FFC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56" name="Oval 39"/>
              <p:cNvSpPr>
                <a:spLocks noChangeArrowheads="1"/>
              </p:cNvSpPr>
              <p:nvPr/>
            </p:nvSpPr>
            <p:spPr bwMode="auto">
              <a:xfrm>
                <a:off x="1767" y="1291"/>
                <a:ext cx="87" cy="90"/>
              </a:xfrm>
              <a:prstGeom prst="ellipse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Oval 23"/>
              <p:cNvSpPr>
                <a:spLocks noChangeArrowheads="1"/>
              </p:cNvSpPr>
              <p:nvPr/>
            </p:nvSpPr>
            <p:spPr bwMode="auto">
              <a:xfrm>
                <a:off x="1958" y="1174"/>
                <a:ext cx="87" cy="90"/>
              </a:xfrm>
              <a:prstGeom prst="ellipse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7" name="Text Box 47"/>
            <p:cNvSpPr txBox="1">
              <a:spLocks noChangeArrowheads="1"/>
            </p:cNvSpPr>
            <p:nvPr/>
          </p:nvSpPr>
          <p:spPr bwMode="auto">
            <a:xfrm>
              <a:off x="411162" y="3795712"/>
              <a:ext cx="2035175" cy="1465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/>
                <a:t>tier-1 ISPs &amp;</a:t>
              </a:r>
            </a:p>
            <a:p>
              <a:pPr algn="ctr"/>
              <a:r>
                <a:rPr lang="en-US" altLang="en-US" sz="1800"/>
                <a:t>content distributors, interconnect (peer) privately </a:t>
              </a:r>
            </a:p>
          </p:txBody>
        </p:sp>
        <p:sp>
          <p:nvSpPr>
            <p:cNvPr id="68" name="Text Box 47"/>
            <p:cNvSpPr txBox="1">
              <a:spLocks noChangeArrowheads="1"/>
            </p:cNvSpPr>
            <p:nvPr/>
          </p:nvSpPr>
          <p:spPr bwMode="auto">
            <a:xfrm>
              <a:off x="411162" y="5180013"/>
              <a:ext cx="2035175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dirty="0"/>
                <a:t>… or at Internet exchange points IXPs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37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latin typeface="Tahoma" charset="0"/>
              </a:rPr>
              <a:t>IXP</a:t>
            </a:r>
            <a:r>
              <a:rPr lang="en-US" dirty="0" smtClean="0">
                <a:latin typeface="Tahoma" charset="0"/>
              </a:rPr>
              <a:t> (IX)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772400" cy="5334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Tahoma" charset="0"/>
              </a:rPr>
              <a:t>Internet Exchange Point</a:t>
            </a:r>
          </a:p>
          <a:p>
            <a:pPr lvl="1" eaLnBrk="1" hangingPunct="1"/>
            <a:r>
              <a:rPr lang="en-US" sz="2800" dirty="0" smtClean="0"/>
              <a:t>A </a:t>
            </a:r>
            <a:r>
              <a:rPr lang="en-US" sz="2800" dirty="0"/>
              <a:t>physical infrastructure through which Internet service providers (ISPs) and Content Delivery Networks (CDNs) exchange Internet traffic between their networks (autonomous systems</a:t>
            </a:r>
            <a:r>
              <a:rPr lang="en-US" sz="28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827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38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Terms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7772400" cy="5334000"/>
          </a:xfrm>
        </p:spPr>
        <p:txBody>
          <a:bodyPr/>
          <a:lstStyle/>
          <a:p>
            <a:pPr eaLnBrk="1" hangingPunct="1"/>
            <a:r>
              <a:rPr lang="en-US" sz="3200" b="1" dirty="0" err="1" smtClean="0">
                <a:latin typeface="Tahoma" charset="0"/>
              </a:rPr>
              <a:t>PoP</a:t>
            </a:r>
            <a:endParaRPr lang="en-US" sz="3200" b="1" dirty="0">
              <a:latin typeface="Tahoma" charset="0"/>
            </a:endParaRPr>
          </a:p>
          <a:p>
            <a:pPr lvl="1" eaLnBrk="1" hangingPunct="1"/>
            <a:r>
              <a:rPr lang="en-US" sz="2800" dirty="0"/>
              <a:t>Point of presence </a:t>
            </a:r>
            <a:r>
              <a:rPr lang="en-US" sz="2800" dirty="0" smtClean="0"/>
              <a:t>is </a:t>
            </a:r>
            <a:r>
              <a:rPr lang="en-US" sz="2800" dirty="0"/>
              <a:t>the point at which two or more different networks or communication devices build a connection with each other. POP mainly refers to an access point, location or facility that connects to and helps other devices establish a connection with the Internet</a:t>
            </a:r>
            <a:r>
              <a:rPr lang="en-US" sz="2800" dirty="0" smtClean="0"/>
              <a:t>.</a:t>
            </a:r>
          </a:p>
          <a:p>
            <a:pPr lvl="1" eaLnBrk="1" hangingPunct="1"/>
            <a:r>
              <a:rPr lang="en-US" sz="2800" dirty="0" smtClean="0"/>
              <a:t>Terminology from “phone” days</a:t>
            </a:r>
          </a:p>
          <a:p>
            <a:pPr lvl="1" eaLnBrk="1" hangingPunct="1"/>
            <a:r>
              <a:rPr lang="en-US" sz="2800" b="1" dirty="0" smtClean="0"/>
              <a:t>Not to be confused with POP2 or POP3 – Post Office Protocol</a:t>
            </a:r>
          </a:p>
        </p:txBody>
      </p:sp>
    </p:spTree>
    <p:extLst>
      <p:ext uri="{BB962C8B-B14F-4D97-AF65-F5344CB8AC3E}">
        <p14:creationId xmlns:p14="http://schemas.microsoft.com/office/powerpoint/2010/main" val="22734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Location where a network (ISP, corporate network, or regional network) gets access to the Internet </a:t>
            </a:r>
            <a:r>
              <a:rPr lang="en-US" altLang="en-US" dirty="0" smtClean="0"/>
              <a:t>at a POP. </a:t>
            </a:r>
            <a:endParaRPr lang="en-US" altLang="en-US" dirty="0"/>
          </a:p>
          <a:p>
            <a:r>
              <a:rPr lang="en-US" altLang="en-US" dirty="0"/>
              <a:t>Locations (Tier-1 or Tier-2) networks are connected for the purpose of exchanging traffic are called </a:t>
            </a:r>
            <a:r>
              <a:rPr lang="en-US" altLang="en-US" b="1" dirty="0">
                <a:solidFill>
                  <a:schemeClr val="accent2"/>
                </a:solidFill>
              </a:rPr>
              <a:t>peering points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>
                <a:solidFill>
                  <a:schemeClr val="accent2"/>
                </a:solidFill>
              </a:rPr>
              <a:t>Public peering</a:t>
            </a:r>
            <a:r>
              <a:rPr lang="en-US" altLang="en-US" dirty="0"/>
              <a:t>: Traffic is swapped in a specific </a:t>
            </a:r>
            <a:r>
              <a:rPr lang="en-US" altLang="en-US" dirty="0" smtClean="0"/>
              <a:t>location at an IXP</a:t>
            </a:r>
            <a:endParaRPr lang="en-US" altLang="en-US" dirty="0"/>
          </a:p>
          <a:p>
            <a:pPr lvl="1"/>
            <a:r>
              <a:rPr lang="en-US" altLang="en-US" b="1" dirty="0">
                <a:solidFill>
                  <a:schemeClr val="accent2"/>
                </a:solidFill>
              </a:rPr>
              <a:t>Private peering:</a:t>
            </a:r>
            <a:r>
              <a:rPr lang="en-US" altLang="en-US" dirty="0"/>
              <a:t> Two networks establish a direct link to each other.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BECEBA-2065-4A40-9DD4-1CC9A79ADA6A}" type="datetime1">
              <a:rPr lang="en-US" smtClean="0"/>
              <a:pPr>
                <a:defRPr/>
              </a:pPr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CS403 Communication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89DF40-016D-6147-8645-9C65F404944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4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wiring closet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14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Infrastructure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A624-E419-FD44-9A00-0755E98115B6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F3EB-2CF3-5847-A4B5-99A43F53310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098" name="Picture 2" descr="https://upload.wikimedia.org/wikipedia/commons/thumb/3/36/Internet_Connectivity_Distribution_%26_Core.svg/1000px-Internet_Connectivity_Distribution_%26_Core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1" y="1391945"/>
            <a:ext cx="7807299" cy="45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40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41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Tier-2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Tahoma" charset="0"/>
              </a:rPr>
              <a:t>ISPs</a:t>
            </a:r>
            <a:r>
              <a:rPr lang="en-US" sz="3200" dirty="0">
                <a:latin typeface="Tahoma" charset="0"/>
              </a:rPr>
              <a:t>: smaller (often regional</a:t>
            </a:r>
            <a:r>
              <a:rPr lang="en-US" sz="3200" dirty="0" smtClean="0">
                <a:latin typeface="Tahoma" charset="0"/>
              </a:rPr>
              <a:t>) </a:t>
            </a:r>
          </a:p>
          <a:p>
            <a:pPr lvl="1" eaLnBrk="1" hangingPunct="1"/>
            <a:r>
              <a:rPr lang="en-US" sz="2800" dirty="0" smtClean="0">
                <a:latin typeface="Tahoma" charset="0"/>
              </a:rPr>
              <a:t>Connect to one or more tier-1 (provider) ISPs</a:t>
            </a:r>
          </a:p>
          <a:p>
            <a:pPr lvl="1" eaLnBrk="1" hangingPunct="1"/>
            <a:r>
              <a:rPr lang="en-US" sz="2800" dirty="0">
                <a:latin typeface="Tahoma" charset="0"/>
              </a:rPr>
              <a:t>E</a:t>
            </a:r>
            <a:r>
              <a:rPr lang="en-US" sz="2800" dirty="0" smtClean="0">
                <a:latin typeface="Tahoma" charset="0"/>
              </a:rPr>
              <a:t>ach </a:t>
            </a:r>
            <a:r>
              <a:rPr lang="en-US" sz="2800" dirty="0">
                <a:latin typeface="Tahoma" charset="0"/>
              </a:rPr>
              <a:t>tier-1 has many tier-2 customer nets</a:t>
            </a:r>
          </a:p>
          <a:p>
            <a:pPr lvl="1" eaLnBrk="1" hangingPunct="1"/>
            <a:r>
              <a:rPr lang="en-US" sz="2800" dirty="0" smtClean="0">
                <a:latin typeface="Tahoma" charset="0"/>
              </a:rPr>
              <a:t>Tier-2 </a:t>
            </a:r>
            <a:r>
              <a:rPr lang="en-US" sz="2800" dirty="0">
                <a:latin typeface="Tahoma" charset="0"/>
              </a:rPr>
              <a:t>pays tier 1 provider</a:t>
            </a:r>
          </a:p>
          <a:p>
            <a:pPr lvl="1" eaLnBrk="1" hangingPunct="1"/>
            <a:r>
              <a:rPr lang="en-US" sz="2800" dirty="0" smtClean="0">
                <a:latin typeface="Tahoma" charset="0"/>
              </a:rPr>
              <a:t>Tier-2 </a:t>
            </a:r>
            <a:r>
              <a:rPr lang="en-US" sz="2800" dirty="0">
                <a:latin typeface="Tahoma" charset="0"/>
              </a:rPr>
              <a:t>nets sometimes peer directly with each other (bypassing </a:t>
            </a:r>
            <a:r>
              <a:rPr lang="en-US" sz="2800" dirty="0" smtClean="0">
                <a:latin typeface="Tahoma" charset="0"/>
              </a:rPr>
              <a:t>tier-1), or </a:t>
            </a:r>
            <a:r>
              <a:rPr lang="en-US" sz="2800" dirty="0">
                <a:latin typeface="Tahoma" charset="0"/>
              </a:rPr>
              <a:t>at </a:t>
            </a:r>
            <a:r>
              <a:rPr lang="en-US" sz="2800" dirty="0" smtClean="0">
                <a:latin typeface="Tahoma" charset="0"/>
              </a:rPr>
              <a:t>IXP</a:t>
            </a:r>
            <a:endParaRPr lang="en-US" sz="3200" dirty="0" smtClean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42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Tier 2 ISPs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sz="3200" dirty="0" smtClean="0">
              <a:latin typeface="Tahoma" charset="0"/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2444750" y="39687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/>
          </a:p>
        </p:txBody>
      </p:sp>
      <p:sp>
        <p:nvSpPr>
          <p:cNvPr id="85" name="Oval 84"/>
          <p:cNvSpPr>
            <a:spLocks noChangeArrowheads="1"/>
          </p:cNvSpPr>
          <p:nvPr/>
        </p:nvSpPr>
        <p:spPr bwMode="auto">
          <a:xfrm>
            <a:off x="3543300" y="27654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/>
          </a:p>
        </p:txBody>
      </p:sp>
      <p:sp>
        <p:nvSpPr>
          <p:cNvPr id="86" name="Oval 85"/>
          <p:cNvSpPr>
            <a:spLocks noChangeArrowheads="1"/>
          </p:cNvSpPr>
          <p:nvPr/>
        </p:nvSpPr>
        <p:spPr bwMode="auto">
          <a:xfrm>
            <a:off x="4813300" y="39306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/>
          </a:p>
        </p:txBody>
      </p:sp>
      <p:sp>
        <p:nvSpPr>
          <p:cNvPr id="87" name="Oval 86"/>
          <p:cNvSpPr>
            <a:spLocks noChangeArrowheads="1"/>
          </p:cNvSpPr>
          <p:nvPr/>
        </p:nvSpPr>
        <p:spPr bwMode="auto">
          <a:xfrm>
            <a:off x="5133975" y="39370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8" name="Oval 87"/>
          <p:cNvSpPr>
            <a:spLocks noChangeArrowheads="1"/>
          </p:cNvSpPr>
          <p:nvPr/>
        </p:nvSpPr>
        <p:spPr bwMode="auto">
          <a:xfrm>
            <a:off x="4683125" y="34671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89" name="Oval 88"/>
          <p:cNvSpPr>
            <a:spLocks noChangeArrowheads="1"/>
          </p:cNvSpPr>
          <p:nvPr/>
        </p:nvSpPr>
        <p:spPr bwMode="auto">
          <a:xfrm>
            <a:off x="4219575" y="34925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3749675" y="39497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1" name="Oval 90"/>
          <p:cNvSpPr>
            <a:spLocks noChangeArrowheads="1"/>
          </p:cNvSpPr>
          <p:nvPr/>
        </p:nvSpPr>
        <p:spPr bwMode="auto">
          <a:xfrm>
            <a:off x="4244975" y="42672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2" name="Oval 91"/>
          <p:cNvSpPr>
            <a:spLocks noChangeArrowheads="1"/>
          </p:cNvSpPr>
          <p:nvPr/>
        </p:nvSpPr>
        <p:spPr bwMode="auto">
          <a:xfrm>
            <a:off x="4759325" y="42545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 flipV="1">
            <a:off x="4381500" y="43243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4" name="Line 15"/>
          <p:cNvSpPr>
            <a:spLocks noChangeShapeType="1"/>
          </p:cNvSpPr>
          <p:nvPr/>
        </p:nvSpPr>
        <p:spPr bwMode="auto">
          <a:xfrm>
            <a:off x="4791075" y="35814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5" name="Line 16"/>
          <p:cNvSpPr>
            <a:spLocks noChangeShapeType="1"/>
          </p:cNvSpPr>
          <p:nvPr/>
        </p:nvSpPr>
        <p:spPr bwMode="auto">
          <a:xfrm flipV="1">
            <a:off x="3848100" y="36131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5707058" y="3263900"/>
            <a:ext cx="695325" cy="400050"/>
            <a:chOff x="3755" y="1244"/>
            <a:chExt cx="438" cy="252"/>
          </a:xfrm>
        </p:grpSpPr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" name="Text Box 22"/>
            <p:cNvSpPr txBox="1">
              <a:spLocks noChangeArrowheads="1"/>
            </p:cNvSpPr>
            <p:nvPr/>
          </p:nvSpPr>
          <p:spPr bwMode="auto">
            <a:xfrm>
              <a:off x="3758" y="1244"/>
              <a:ext cx="4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r>
                <a:rPr lang="en-US" altLang="en-US" sz="2000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IXP</a:t>
              </a:r>
              <a:endParaRPr lang="en-US" altLang="en-US" sz="2000" dirty="0"/>
            </a:p>
          </p:txBody>
        </p:sp>
      </p:grpSp>
      <p:sp>
        <p:nvSpPr>
          <p:cNvPr id="97" name="Line 23"/>
          <p:cNvSpPr>
            <a:spLocks noChangeShapeType="1"/>
          </p:cNvSpPr>
          <p:nvPr/>
        </p:nvSpPr>
        <p:spPr bwMode="auto">
          <a:xfrm flipH="1">
            <a:off x="5235575" y="35306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8" name="Line 24"/>
          <p:cNvSpPr>
            <a:spLocks noChangeShapeType="1"/>
          </p:cNvSpPr>
          <p:nvPr/>
        </p:nvSpPr>
        <p:spPr bwMode="auto">
          <a:xfrm flipH="1">
            <a:off x="4803775" y="34480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9" name="Line 25"/>
          <p:cNvSpPr>
            <a:spLocks noChangeShapeType="1"/>
          </p:cNvSpPr>
          <p:nvPr/>
        </p:nvSpPr>
        <p:spPr bwMode="auto">
          <a:xfrm flipH="1">
            <a:off x="3889375" y="35052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1958975" y="2371725"/>
            <a:ext cx="6219825" cy="2838450"/>
            <a:chOff x="1226" y="2070"/>
            <a:chExt cx="3918" cy="1788"/>
          </a:xfrm>
        </p:grpSpPr>
        <p:grpSp>
          <p:nvGrpSpPr>
            <p:cNvPr id="114" name="Group 11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34" name="Oval 133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5" name="Text Box 30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136" name="Oval 135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15" name="Group 114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31" name="Oval 130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2" name="Text Box 35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 dirty="0">
                    <a:latin typeface="Comic Sans MS" panose="030F0702030302020204" pitchFamily="66" charset="0"/>
                  </a:rPr>
                  <a:t>Tier-2 ISP</a:t>
                </a:r>
                <a:endParaRPr lang="en-US" altLang="en-US" dirty="0"/>
              </a:p>
            </p:txBody>
          </p:sp>
          <p:sp>
            <p:nvSpPr>
              <p:cNvPr id="133" name="Oval 132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16" name="Group 115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9" name="Text Box 40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17" name="Group 116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25" name="Oval 124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" name="Text Box 45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127" name="Oval 126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18" name="Group 117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22" name="Oval 121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" name="Text Box 50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124" name="Oval 123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0" name="Line 55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190500" y="2492375"/>
            <a:ext cx="3562350" cy="2014538"/>
            <a:chOff x="112" y="2146"/>
            <a:chExt cx="2244" cy="1269"/>
          </a:xfrm>
        </p:grpSpPr>
        <p:sp>
          <p:nvSpPr>
            <p:cNvPr id="111" name="Text Box 53"/>
            <p:cNvSpPr txBox="1">
              <a:spLocks noChangeArrowheads="1"/>
            </p:cNvSpPr>
            <p:nvPr/>
          </p:nvSpPr>
          <p:spPr bwMode="auto">
            <a:xfrm>
              <a:off x="112" y="2146"/>
              <a:ext cx="1292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r>
                <a:rPr lang="en-US" altLang="en-US" sz="1800" dirty="0">
                  <a:latin typeface="Comic Sans MS" panose="030F0702030302020204" pitchFamily="66" charset="0"/>
                </a:rPr>
                <a:t>Tier-2 ISP pays tier-1 ISP for connectivity to rest of Internet</a:t>
              </a:r>
            </a:p>
            <a:p>
              <a:pPr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</a:pPr>
              <a:r>
                <a:rPr lang="en-US" altLang="en-US" sz="1800" dirty="0">
                  <a:latin typeface="Comic Sans MS" panose="030F0702030302020204" pitchFamily="66" charset="0"/>
                </a:rPr>
                <a:t> tier-2 ISP is c</a:t>
              </a:r>
              <a:r>
                <a:rPr lang="en-US" altLang="en-US" sz="1800" i="1" dirty="0">
                  <a:latin typeface="Comic Sans MS" panose="030F0702030302020204" pitchFamily="66" charset="0"/>
                </a:rPr>
                <a:t>ustomer</a:t>
              </a:r>
              <a:r>
                <a:rPr lang="en-US" altLang="en-US" sz="1800" dirty="0">
                  <a:latin typeface="Comic Sans MS" panose="030F0702030302020204" pitchFamily="66" charset="0"/>
                </a:rPr>
                <a:t> of</a:t>
              </a:r>
            </a:p>
            <a:p>
              <a:pPr>
                <a:buClr>
                  <a:schemeClr val="accent2"/>
                </a:buClr>
                <a:buSzPct val="85000"/>
                <a:buFont typeface="Wingdings" panose="05000000000000000000" pitchFamily="2" charset="2"/>
                <a:buNone/>
              </a:pPr>
              <a:r>
                <a:rPr lang="en-US" altLang="en-US" sz="1800" dirty="0">
                  <a:latin typeface="Comic Sans MS" panose="030F0702030302020204" pitchFamily="66" charset="0"/>
                </a:rPr>
                <a:t>tier-1 provider</a:t>
              </a:r>
            </a:p>
          </p:txBody>
        </p:sp>
        <p:sp>
          <p:nvSpPr>
            <p:cNvPr id="112" name="Line 57"/>
            <p:cNvSpPr>
              <a:spLocks noChangeShapeType="1"/>
            </p:cNvSpPr>
            <p:nvPr/>
          </p:nvSpPr>
          <p:spPr bwMode="auto">
            <a:xfrm flipV="1">
              <a:off x="1344" y="2392"/>
              <a:ext cx="1012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Line 58"/>
            <p:cNvSpPr>
              <a:spLocks noChangeShapeType="1"/>
            </p:cNvSpPr>
            <p:nvPr/>
          </p:nvSpPr>
          <p:spPr bwMode="auto">
            <a:xfrm flipV="1">
              <a:off x="1352" y="2412"/>
              <a:ext cx="36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6019800" y="2105025"/>
            <a:ext cx="3035300" cy="2136775"/>
            <a:chOff x="3784" y="1902"/>
            <a:chExt cx="1912" cy="1346"/>
          </a:xfrm>
        </p:grpSpPr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>
              <a:off x="3992" y="2320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4" name="Text Box 64"/>
            <p:cNvSpPr txBox="1">
              <a:spLocks noChangeArrowheads="1"/>
            </p:cNvSpPr>
            <p:nvPr/>
          </p:nvSpPr>
          <p:spPr bwMode="auto">
            <a:xfrm>
              <a:off x="4564" y="1902"/>
              <a:ext cx="1132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r>
                <a:rPr lang="en-US" altLang="en-US" sz="1800" dirty="0">
                  <a:latin typeface="Comic Sans MS" panose="030F0702030302020204" pitchFamily="66" charset="0"/>
                </a:rPr>
                <a:t>Tier-2 ISPs also peer privately with each other, interconnect </a:t>
              </a:r>
              <a:r>
                <a:rPr lang="en-US" altLang="en-US" sz="1800">
                  <a:latin typeface="Comic Sans MS" panose="030F0702030302020204" pitchFamily="66" charset="0"/>
                </a:rPr>
                <a:t>at </a:t>
              </a:r>
              <a:r>
                <a:rPr lang="en-US" altLang="en-US" sz="1800" smtClean="0">
                  <a:latin typeface="Comic Sans MS" panose="030F0702030302020204" pitchFamily="66" charset="0"/>
                </a:rPr>
                <a:t>IXP</a:t>
              </a:r>
              <a:endParaRPr lang="en-US" altLang="en-US" sz="1800" dirty="0">
                <a:latin typeface="Comic Sans MS" panose="030F0702030302020204" pitchFamily="66" charset="0"/>
              </a:endParaRPr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4600" y="3144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6" name="Line 69"/>
            <p:cNvSpPr>
              <a:spLocks noChangeShapeType="1"/>
            </p:cNvSpPr>
            <p:nvPr/>
          </p:nvSpPr>
          <p:spPr bwMode="auto">
            <a:xfrm>
              <a:off x="4064" y="2408"/>
              <a:ext cx="552" cy="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>
              <a:off x="3784" y="2392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8" name="Line 71"/>
            <p:cNvSpPr>
              <a:spLocks noChangeShapeType="1"/>
            </p:cNvSpPr>
            <p:nvPr/>
          </p:nvSpPr>
          <p:spPr bwMode="auto">
            <a:xfrm>
              <a:off x="3832" y="2488"/>
              <a:ext cx="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Line 72"/>
            <p:cNvSpPr>
              <a:spLocks noChangeShapeType="1"/>
            </p:cNvSpPr>
            <p:nvPr/>
          </p:nvSpPr>
          <p:spPr bwMode="auto">
            <a:xfrm flipH="1">
              <a:off x="4388" y="2000"/>
              <a:ext cx="260" cy="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Line 73"/>
            <p:cNvSpPr>
              <a:spLocks noChangeShapeType="1"/>
            </p:cNvSpPr>
            <p:nvPr/>
          </p:nvSpPr>
          <p:spPr bwMode="auto">
            <a:xfrm flipH="1">
              <a:off x="3880" y="2012"/>
              <a:ext cx="760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7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43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Tier-3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Tahoma" charset="0"/>
              </a:rPr>
              <a:t>ISPs, local ISPs</a:t>
            </a:r>
          </a:p>
          <a:p>
            <a:pPr eaLnBrk="1" hangingPunct="1"/>
            <a:r>
              <a:rPr lang="en-US" sz="3200" dirty="0" smtClean="0">
                <a:latin typeface="Tahoma" charset="0"/>
              </a:rPr>
              <a:t>Customer of Tier-1 or Tier 2 Network</a:t>
            </a:r>
          </a:p>
          <a:p>
            <a:pPr lvl="1" eaLnBrk="1" hangingPunct="1"/>
            <a:r>
              <a:rPr lang="en-US" sz="2800" dirty="0">
                <a:latin typeface="Tahoma" charset="0"/>
              </a:rPr>
              <a:t>last hop (“access”) network (closest to end systems</a:t>
            </a:r>
            <a:r>
              <a:rPr lang="en-US" sz="2800" dirty="0" smtClean="0">
                <a:latin typeface="Tahoma" charset="0"/>
              </a:rPr>
              <a:t>)</a:t>
            </a:r>
            <a:endParaRPr lang="en-US" sz="28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44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Tier-3 </a:t>
            </a:r>
            <a:r>
              <a:rPr lang="en-US" altLang="en-US" dirty="0"/>
              <a:t>ISPs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sz="3200" dirty="0" smtClean="0">
              <a:latin typeface="Tahoma" charset="0"/>
            </a:endParaRPr>
          </a:p>
        </p:txBody>
      </p:sp>
      <p:sp>
        <p:nvSpPr>
          <p:cNvPr id="112" name="Oval 111"/>
          <p:cNvSpPr>
            <a:spLocks noChangeArrowheads="1"/>
          </p:cNvSpPr>
          <p:nvPr/>
        </p:nvSpPr>
        <p:spPr bwMode="auto">
          <a:xfrm>
            <a:off x="2907051" y="3986212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/>
          </a:p>
        </p:txBody>
      </p:sp>
      <p:sp>
        <p:nvSpPr>
          <p:cNvPr id="113" name="Oval 112"/>
          <p:cNvSpPr>
            <a:spLocks noChangeArrowheads="1"/>
          </p:cNvSpPr>
          <p:nvPr/>
        </p:nvSpPr>
        <p:spPr bwMode="auto">
          <a:xfrm>
            <a:off x="4005601" y="2782887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/>
          </a:p>
        </p:txBody>
      </p:sp>
      <p:sp>
        <p:nvSpPr>
          <p:cNvPr id="114" name="Oval 113"/>
          <p:cNvSpPr>
            <a:spLocks noChangeArrowheads="1"/>
          </p:cNvSpPr>
          <p:nvPr/>
        </p:nvSpPr>
        <p:spPr bwMode="auto">
          <a:xfrm>
            <a:off x="5275601" y="3948112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/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5596276" y="3954462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6" name="Oval 115"/>
          <p:cNvSpPr>
            <a:spLocks noChangeArrowheads="1"/>
          </p:cNvSpPr>
          <p:nvPr/>
        </p:nvSpPr>
        <p:spPr bwMode="auto">
          <a:xfrm>
            <a:off x="5145426" y="3484562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7" name="Oval 116"/>
          <p:cNvSpPr>
            <a:spLocks noChangeArrowheads="1"/>
          </p:cNvSpPr>
          <p:nvPr/>
        </p:nvSpPr>
        <p:spPr bwMode="auto">
          <a:xfrm>
            <a:off x="4681876" y="3509962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8" name="Oval 117"/>
          <p:cNvSpPr>
            <a:spLocks noChangeArrowheads="1"/>
          </p:cNvSpPr>
          <p:nvPr/>
        </p:nvSpPr>
        <p:spPr bwMode="auto">
          <a:xfrm>
            <a:off x="4211976" y="3967162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19" name="Oval 118"/>
          <p:cNvSpPr>
            <a:spLocks noChangeArrowheads="1"/>
          </p:cNvSpPr>
          <p:nvPr/>
        </p:nvSpPr>
        <p:spPr bwMode="auto">
          <a:xfrm>
            <a:off x="4707276" y="4284662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0" name="Oval 119"/>
          <p:cNvSpPr>
            <a:spLocks noChangeArrowheads="1"/>
          </p:cNvSpPr>
          <p:nvPr/>
        </p:nvSpPr>
        <p:spPr bwMode="auto">
          <a:xfrm>
            <a:off x="5221626" y="4271962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21" name="Line 13"/>
          <p:cNvSpPr>
            <a:spLocks noChangeShapeType="1"/>
          </p:cNvSpPr>
          <p:nvPr/>
        </p:nvSpPr>
        <p:spPr bwMode="auto">
          <a:xfrm flipV="1">
            <a:off x="4843801" y="4341812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2" name="Line 14"/>
          <p:cNvSpPr>
            <a:spLocks noChangeShapeType="1"/>
          </p:cNvSpPr>
          <p:nvPr/>
        </p:nvSpPr>
        <p:spPr bwMode="auto">
          <a:xfrm>
            <a:off x="5253376" y="3598862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3" name="Line 15"/>
          <p:cNvSpPr>
            <a:spLocks noChangeShapeType="1"/>
          </p:cNvSpPr>
          <p:nvPr/>
        </p:nvSpPr>
        <p:spPr bwMode="auto">
          <a:xfrm flipV="1">
            <a:off x="4310401" y="3630612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6169359" y="3281362"/>
            <a:ext cx="695325" cy="400050"/>
            <a:chOff x="3755" y="1244"/>
            <a:chExt cx="438" cy="252"/>
          </a:xfrm>
        </p:grpSpPr>
        <p:sp>
          <p:nvSpPr>
            <p:cNvPr id="296" name="Rectangle 295"/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7" name="Text Box 18"/>
            <p:cNvSpPr txBox="1">
              <a:spLocks noChangeArrowheads="1"/>
            </p:cNvSpPr>
            <p:nvPr/>
          </p:nvSpPr>
          <p:spPr bwMode="auto">
            <a:xfrm>
              <a:off x="3758" y="1244"/>
              <a:ext cx="4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r>
                <a:rPr lang="en-US" altLang="en-US" sz="2000" dirty="0" smtClean="0">
                  <a:solidFill>
                    <a:schemeClr val="bg1"/>
                  </a:solidFill>
                  <a:latin typeface="Comic Sans MS" panose="030F0702030302020204" pitchFamily="66" charset="0"/>
                </a:rPr>
                <a:t>IXP</a:t>
              </a:r>
              <a:endParaRPr lang="en-US" altLang="en-US" sz="2000" dirty="0"/>
            </a:p>
          </p:txBody>
        </p:sp>
      </p:grpSp>
      <p:sp>
        <p:nvSpPr>
          <p:cNvPr id="125" name="Line 19"/>
          <p:cNvSpPr>
            <a:spLocks noChangeShapeType="1"/>
          </p:cNvSpPr>
          <p:nvPr/>
        </p:nvSpPr>
        <p:spPr bwMode="auto">
          <a:xfrm flipH="1">
            <a:off x="5697876" y="3548062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6" name="Line 20"/>
          <p:cNvSpPr>
            <a:spLocks noChangeShapeType="1"/>
          </p:cNvSpPr>
          <p:nvPr/>
        </p:nvSpPr>
        <p:spPr bwMode="auto">
          <a:xfrm flipH="1">
            <a:off x="5266076" y="3465512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7" name="Line 21"/>
          <p:cNvSpPr>
            <a:spLocks noChangeShapeType="1"/>
          </p:cNvSpPr>
          <p:nvPr/>
        </p:nvSpPr>
        <p:spPr bwMode="auto">
          <a:xfrm flipH="1">
            <a:off x="4351676" y="3522662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2421276" y="2389187"/>
            <a:ext cx="6219825" cy="2838450"/>
            <a:chOff x="1226" y="2070"/>
            <a:chExt cx="3918" cy="1788"/>
          </a:xfrm>
        </p:grpSpPr>
        <p:grpSp>
          <p:nvGrpSpPr>
            <p:cNvPr id="273" name="Group 272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293" name="Oval 292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4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295" name="Oval 294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4" name="Group 273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290" name="Oval 289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91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292" name="Oval 291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5" name="Group 274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287" name="Oval 286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8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289" name="Oval 288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6" name="Group 27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284" name="Oval 283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5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286" name="Oval 285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7" name="Group 276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281" name="Oval 28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2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/>
              </a:p>
            </p:txBody>
          </p:sp>
          <p:sp>
            <p:nvSpPr>
              <p:cNvPr id="283" name="Oval 28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78" name="Oval 277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9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0" name="Oval 279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9" name="Oval 128"/>
          <p:cNvSpPr>
            <a:spLocks noChangeArrowheads="1"/>
          </p:cNvSpPr>
          <p:nvPr/>
        </p:nvSpPr>
        <p:spPr bwMode="auto">
          <a:xfrm>
            <a:off x="6812301" y="2786062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0" name="Oval 129"/>
          <p:cNvSpPr>
            <a:spLocks noChangeArrowheads="1"/>
          </p:cNvSpPr>
          <p:nvPr/>
        </p:nvSpPr>
        <p:spPr bwMode="auto">
          <a:xfrm>
            <a:off x="7777501" y="4094162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1" name="Line 54"/>
          <p:cNvSpPr>
            <a:spLocks noChangeShapeType="1"/>
          </p:cNvSpPr>
          <p:nvPr/>
        </p:nvSpPr>
        <p:spPr bwMode="auto">
          <a:xfrm>
            <a:off x="6926601" y="2925762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2" name="Oval 131"/>
          <p:cNvSpPr>
            <a:spLocks noChangeArrowheads="1"/>
          </p:cNvSpPr>
          <p:nvPr/>
        </p:nvSpPr>
        <p:spPr bwMode="auto">
          <a:xfrm>
            <a:off x="6482101" y="2900362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33" name="Line 56"/>
          <p:cNvSpPr>
            <a:spLocks noChangeShapeType="1"/>
          </p:cNvSpPr>
          <p:nvPr/>
        </p:nvSpPr>
        <p:spPr bwMode="auto">
          <a:xfrm>
            <a:off x="6558301" y="3052762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279F"/>
                </a:solidFill>
                <a:latin typeface="Batang" panose="02030600000101010101" pitchFamily="18" charset="-127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34" name="Group 133"/>
          <p:cNvGrpSpPr>
            <a:grpSpLocks/>
          </p:cNvGrpSpPr>
          <p:nvPr/>
        </p:nvGrpSpPr>
        <p:grpSpPr bwMode="auto">
          <a:xfrm>
            <a:off x="2014876" y="1576387"/>
            <a:ext cx="6823075" cy="4162425"/>
            <a:chOff x="970" y="1558"/>
            <a:chExt cx="4298" cy="2622"/>
          </a:xfrm>
        </p:grpSpPr>
        <p:grpSp>
          <p:nvGrpSpPr>
            <p:cNvPr id="141" name="Group 140"/>
            <p:cNvGrpSpPr>
              <a:grpSpLocks/>
            </p:cNvGrpSpPr>
            <p:nvPr/>
          </p:nvGrpSpPr>
          <p:grpSpPr bwMode="auto">
            <a:xfrm>
              <a:off x="3322" y="1686"/>
              <a:ext cx="666" cy="438"/>
              <a:chOff x="4314" y="1086"/>
              <a:chExt cx="666" cy="438"/>
            </a:xfrm>
          </p:grpSpPr>
          <p:sp>
            <p:nvSpPr>
              <p:cNvPr id="271" name="Oval 270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72" name="Text Box 64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2" name="Group 141"/>
            <p:cNvGrpSpPr>
              <a:grpSpLocks/>
            </p:cNvGrpSpPr>
            <p:nvPr/>
          </p:nvGrpSpPr>
          <p:grpSpPr bwMode="auto">
            <a:xfrm>
              <a:off x="2714" y="1782"/>
              <a:ext cx="666" cy="438"/>
              <a:chOff x="4314" y="1086"/>
              <a:chExt cx="666" cy="438"/>
            </a:xfrm>
          </p:grpSpPr>
          <p:sp>
            <p:nvSpPr>
              <p:cNvPr id="269" name="Oval 268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70" name="Text Box 67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3" name="Group 142"/>
            <p:cNvGrpSpPr>
              <a:grpSpLocks/>
            </p:cNvGrpSpPr>
            <p:nvPr/>
          </p:nvGrpSpPr>
          <p:grpSpPr bwMode="auto">
            <a:xfrm>
              <a:off x="3794" y="1774"/>
              <a:ext cx="666" cy="438"/>
              <a:chOff x="4314" y="1086"/>
              <a:chExt cx="666" cy="438"/>
            </a:xfrm>
          </p:grpSpPr>
          <p:sp>
            <p:nvSpPr>
              <p:cNvPr id="267" name="Oval 266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8" name="Text Box 61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4" name="Group 143"/>
            <p:cNvGrpSpPr>
              <a:grpSpLocks/>
            </p:cNvGrpSpPr>
            <p:nvPr/>
          </p:nvGrpSpPr>
          <p:grpSpPr bwMode="auto">
            <a:xfrm>
              <a:off x="970" y="3702"/>
              <a:ext cx="666" cy="438"/>
              <a:chOff x="4314" y="1086"/>
              <a:chExt cx="666" cy="438"/>
            </a:xfrm>
          </p:grpSpPr>
          <p:sp>
            <p:nvSpPr>
              <p:cNvPr id="160" name="Oval 159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1" name="Text Box 73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5" name="Group 144"/>
            <p:cNvGrpSpPr>
              <a:grpSpLocks/>
            </p:cNvGrpSpPr>
            <p:nvPr/>
          </p:nvGrpSpPr>
          <p:grpSpPr bwMode="auto">
            <a:xfrm>
              <a:off x="1186" y="1558"/>
              <a:ext cx="666" cy="438"/>
              <a:chOff x="4314" y="1086"/>
              <a:chExt cx="666" cy="438"/>
            </a:xfrm>
          </p:grpSpPr>
          <p:sp>
            <p:nvSpPr>
              <p:cNvPr id="158" name="Oval 157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9" name="Text Box 76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6" name="Group 145"/>
            <p:cNvGrpSpPr>
              <a:grpSpLocks/>
            </p:cNvGrpSpPr>
            <p:nvPr/>
          </p:nvGrpSpPr>
          <p:grpSpPr bwMode="auto">
            <a:xfrm>
              <a:off x="1730" y="1710"/>
              <a:ext cx="666" cy="438"/>
              <a:chOff x="4314" y="1086"/>
              <a:chExt cx="666" cy="438"/>
            </a:xfrm>
          </p:grpSpPr>
          <p:sp>
            <p:nvSpPr>
              <p:cNvPr id="156" name="Oval 155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Text Box 70"/>
              <p:cNvSpPr txBox="1">
                <a:spLocks noChangeArrowheads="1"/>
              </p:cNvSpPr>
              <p:nvPr/>
            </p:nvSpPr>
            <p:spPr bwMode="auto">
              <a:xfrm>
                <a:off x="4328" y="1106"/>
                <a:ext cx="533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Tier 3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7" name="Group 146"/>
            <p:cNvGrpSpPr>
              <a:grpSpLocks/>
            </p:cNvGrpSpPr>
            <p:nvPr/>
          </p:nvGrpSpPr>
          <p:grpSpPr bwMode="auto">
            <a:xfrm>
              <a:off x="1826" y="3742"/>
              <a:ext cx="666" cy="438"/>
              <a:chOff x="4314" y="1086"/>
              <a:chExt cx="666" cy="438"/>
            </a:xfrm>
          </p:grpSpPr>
          <p:sp>
            <p:nvSpPr>
              <p:cNvPr id="154" name="Oval 153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5" name="Text Box 79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8" name="Group 147"/>
            <p:cNvGrpSpPr>
              <a:grpSpLocks/>
            </p:cNvGrpSpPr>
            <p:nvPr/>
          </p:nvGrpSpPr>
          <p:grpSpPr bwMode="auto">
            <a:xfrm>
              <a:off x="2898" y="3742"/>
              <a:ext cx="666" cy="438"/>
              <a:chOff x="4314" y="1086"/>
              <a:chExt cx="666" cy="438"/>
            </a:xfrm>
          </p:grpSpPr>
          <p:sp>
            <p:nvSpPr>
              <p:cNvPr id="152" name="Oval 151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" name="Text Box 82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  <p:grpSp>
          <p:nvGrpSpPr>
            <p:cNvPr id="149" name="Group 148"/>
            <p:cNvGrpSpPr>
              <a:grpSpLocks/>
            </p:cNvGrpSpPr>
            <p:nvPr/>
          </p:nvGrpSpPr>
          <p:grpSpPr bwMode="auto">
            <a:xfrm>
              <a:off x="4602" y="3454"/>
              <a:ext cx="666" cy="438"/>
              <a:chOff x="4314" y="1086"/>
              <a:chExt cx="666" cy="438"/>
            </a:xfrm>
          </p:grpSpPr>
          <p:sp>
            <p:nvSpPr>
              <p:cNvPr id="150" name="Oval 149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1" name="Text Box 85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00279F"/>
                    </a:solidFill>
                    <a:latin typeface="Batang" panose="02030600000101010101" pitchFamily="18" charset="-127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/>
              </a:p>
            </p:txBody>
          </p:sp>
        </p:grpSp>
      </p:grpSp>
      <p:grpSp>
        <p:nvGrpSpPr>
          <p:cNvPr id="135" name="Group 134"/>
          <p:cNvGrpSpPr>
            <a:grpSpLocks/>
          </p:cNvGrpSpPr>
          <p:nvPr/>
        </p:nvGrpSpPr>
        <p:grpSpPr bwMode="auto">
          <a:xfrm>
            <a:off x="659151" y="2278062"/>
            <a:ext cx="2825750" cy="2819400"/>
            <a:chOff x="116" y="2000"/>
            <a:chExt cx="1780" cy="1776"/>
          </a:xfrm>
        </p:grpSpPr>
        <p:sp>
          <p:nvSpPr>
            <p:cNvPr id="136" name="Text Box 51"/>
            <p:cNvSpPr txBox="1">
              <a:spLocks noChangeArrowheads="1"/>
            </p:cNvSpPr>
            <p:nvPr/>
          </p:nvSpPr>
          <p:spPr bwMode="auto">
            <a:xfrm>
              <a:off x="116" y="2094"/>
              <a:ext cx="1132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r>
                <a:rPr lang="en-US" altLang="en-US" sz="1800">
                  <a:latin typeface="Comic Sans MS" panose="030F0702030302020204" pitchFamily="66" charset="0"/>
                </a:rPr>
                <a:t>Local and tier- 3 ISPs are </a:t>
              </a:r>
              <a:r>
                <a:rPr lang="en-US" altLang="en-US" sz="1800" i="1">
                  <a:latin typeface="Comic Sans MS" panose="030F0702030302020204" pitchFamily="66" charset="0"/>
                </a:rPr>
                <a:t>customers</a:t>
              </a:r>
              <a:r>
                <a:rPr lang="en-US" altLang="en-US" sz="1800">
                  <a:latin typeface="Comic Sans MS" panose="030F0702030302020204" pitchFamily="66" charset="0"/>
                </a:rPr>
                <a:t> of</a:t>
              </a:r>
            </a:p>
            <a:p>
              <a:r>
                <a:rPr lang="en-US" altLang="en-US" sz="1800">
                  <a:latin typeface="Comic Sans MS" panose="030F0702030302020204" pitchFamily="66" charset="0"/>
                </a:rPr>
                <a:t>higher tier ISPs</a:t>
              </a:r>
            </a:p>
            <a:p>
              <a:r>
                <a:rPr lang="en-US" altLang="en-US" sz="1800">
                  <a:latin typeface="Comic Sans MS" panose="030F0702030302020204" pitchFamily="66" charset="0"/>
                </a:rPr>
                <a:t>connecting them to rest of Internet</a:t>
              </a:r>
            </a:p>
          </p:txBody>
        </p:sp>
        <p:sp>
          <p:nvSpPr>
            <p:cNvPr id="137" name="Line 86"/>
            <p:cNvSpPr>
              <a:spLocks noChangeShapeType="1"/>
            </p:cNvSpPr>
            <p:nvPr/>
          </p:nvSpPr>
          <p:spPr bwMode="auto">
            <a:xfrm flipV="1">
              <a:off x="1072" y="2008"/>
              <a:ext cx="344" cy="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8" name="Line 87"/>
            <p:cNvSpPr>
              <a:spLocks noChangeShapeType="1"/>
            </p:cNvSpPr>
            <p:nvPr/>
          </p:nvSpPr>
          <p:spPr bwMode="auto">
            <a:xfrm flipV="1">
              <a:off x="1088" y="2000"/>
              <a:ext cx="664" cy="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9" name="Line 88"/>
            <p:cNvSpPr>
              <a:spLocks noChangeShapeType="1"/>
            </p:cNvSpPr>
            <p:nvPr/>
          </p:nvSpPr>
          <p:spPr bwMode="auto">
            <a:xfrm>
              <a:off x="1073" y="2744"/>
              <a:ext cx="95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0" name="Line 89"/>
            <p:cNvSpPr>
              <a:spLocks noChangeShapeType="1"/>
            </p:cNvSpPr>
            <p:nvPr/>
          </p:nvSpPr>
          <p:spPr bwMode="auto">
            <a:xfrm>
              <a:off x="1074" y="2739"/>
              <a:ext cx="822" cy="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00279F"/>
                  </a:solidFill>
                  <a:latin typeface="Batang" panose="02030600000101010101" pitchFamily="18" charset="-127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1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 dirty="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45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Internet Infrastructure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Roughly Hierarchical – Conceptually!... </a:t>
            </a:r>
          </a:p>
          <a:p>
            <a:r>
              <a:rPr lang="en-US" altLang="en-US" dirty="0" smtClean="0"/>
              <a:t>But really a </a:t>
            </a:r>
            <a:r>
              <a:rPr lang="en-US" altLang="en-US" b="1" dirty="0" smtClean="0"/>
              <a:t>GRAPH!</a:t>
            </a:r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5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900">
                <a:latin typeface="Tahoma" charset="0"/>
              </a:rPr>
              <a:t>Introduction</a:t>
            </a:r>
          </a:p>
        </p:txBody>
      </p:sp>
      <p:pic>
        <p:nvPicPr>
          <p:cNvPr id="90115" name="Picture 3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73" y="1137644"/>
            <a:ext cx="7651609" cy="434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696" y="56436"/>
            <a:ext cx="58293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Tier-1 ISP: e.g., Sprint</a:t>
            </a:r>
          </a:p>
        </p:txBody>
      </p:sp>
      <p:grpSp>
        <p:nvGrpSpPr>
          <p:cNvPr id="69819" name="Group 187"/>
          <p:cNvGrpSpPr>
            <a:grpSpLocks/>
          </p:cNvGrpSpPr>
          <p:nvPr/>
        </p:nvGrpSpPr>
        <p:grpSpPr bwMode="auto">
          <a:xfrm>
            <a:off x="2171701" y="2103836"/>
            <a:ext cx="2384822" cy="2311003"/>
            <a:chOff x="864" y="1047"/>
            <a:chExt cx="2003" cy="1941"/>
          </a:xfrm>
        </p:grpSpPr>
        <p:sp>
          <p:nvSpPr>
            <p:cNvPr id="90119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90120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21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22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90123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90195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0196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0197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0124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25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26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27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28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/>
                <a:t>to/from customers</a:t>
              </a:r>
            </a:p>
          </p:txBody>
        </p:sp>
        <p:sp>
          <p:nvSpPr>
            <p:cNvPr id="90129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/>
                <a:t>peering</a:t>
              </a:r>
            </a:p>
          </p:txBody>
        </p:sp>
        <p:sp>
          <p:nvSpPr>
            <p:cNvPr id="90130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/>
                <a:t> to/from backbone</a:t>
              </a:r>
            </a:p>
          </p:txBody>
        </p:sp>
        <p:sp>
          <p:nvSpPr>
            <p:cNvPr id="90131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90132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33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34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0135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90136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90193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0194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0137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85"/>
              <a:ext cx="23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90138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90191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0192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0139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80"/>
              <a:ext cx="23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90140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90189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0190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0141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81"/>
              <a:ext cx="23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90142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339" cy="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050" dirty="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90143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901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184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0187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0188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1034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  <p:sp>
            <p:nvSpPr>
              <p:cNvPr id="41035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</p:grpSp>
        <p:grpSp>
          <p:nvGrpSpPr>
            <p:cNvPr id="90144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901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176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0179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0180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1026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  <p:sp>
            <p:nvSpPr>
              <p:cNvPr id="41027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</p:grpSp>
        <p:grpSp>
          <p:nvGrpSpPr>
            <p:cNvPr id="90145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901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168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0171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0172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1018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  <p:sp>
            <p:nvSpPr>
              <p:cNvPr id="41019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</p:grpSp>
        <p:grpSp>
          <p:nvGrpSpPr>
            <p:cNvPr id="90146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901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160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0163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0164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1010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  <p:sp>
            <p:nvSpPr>
              <p:cNvPr id="41011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</p:grpSp>
        <p:grpSp>
          <p:nvGrpSpPr>
            <p:cNvPr id="90147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901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152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0155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0156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1002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  <p:sp>
            <p:nvSpPr>
              <p:cNvPr id="41003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800">
                  <a:latin typeface="Arial" charset="0"/>
                </a:endParaRPr>
              </a:p>
            </p:txBody>
          </p:sp>
        </p:grpSp>
        <p:sp>
          <p:nvSpPr>
            <p:cNvPr id="90148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09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900">
                <a:latin typeface="Tahoma" panose="020B0604030504040204" pitchFamily="34" charset="0"/>
              </a:rPr>
              <a:t>1-</a:t>
            </a:r>
            <a:fld id="{05B434D0-E0C1-45A0-ABF3-22E34F14331C}" type="slidenum">
              <a:rPr lang="en-US" altLang="en-US" sz="900">
                <a:latin typeface="Tahoma" panose="020B0604030504040204" pitchFamily="34" charset="0"/>
              </a:rPr>
              <a:pPr/>
              <a:t>46</a:t>
            </a:fld>
            <a:endParaRPr lang="en-US" altLang="en-US" sz="9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8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778CAA-CBA8-D54A-9440-953B86F8C5F8}" type="datetime1">
              <a:rPr lang="en-US" sz="1000"/>
              <a:pPr eaLnBrk="1" hangingPunct="1"/>
              <a:t>1/23/2017</a:t>
            </a:fld>
            <a:endParaRPr lang="en-US" sz="1000"/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CS403 Communication Basics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6B9B66-7D08-1C42-BA97-EF0B1B27DE18}" type="slidenum">
              <a:rPr lang="en-US" sz="1000"/>
              <a:pPr eaLnBrk="1" hangingPunct="1"/>
              <a:t>47</a:t>
            </a:fld>
            <a:endParaRPr lang="en-US" sz="10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</a:rPr>
              <a:t>Getting From Here to There…</a:t>
            </a:r>
            <a:endParaRPr lang="en-US" dirty="0">
              <a:latin typeface="Tahoma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Tahoma" charset="0"/>
              </a:rPr>
              <a:t>A packet goes through many networks.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6212" y="1676400"/>
            <a:ext cx="7392988" cy="4597401"/>
            <a:chOff x="1446212" y="1676400"/>
            <a:chExt cx="7392988" cy="4597401"/>
          </a:xfrm>
        </p:grpSpPr>
        <p:sp>
          <p:nvSpPr>
            <p:cNvPr id="7" name="Footer Placeholder 80"/>
            <p:cNvSpPr txBox="1">
              <a:spLocks/>
            </p:cNvSpPr>
            <p:nvPr/>
          </p:nvSpPr>
          <p:spPr bwMode="auto">
            <a:xfrm>
              <a:off x="2449511" y="5835650"/>
              <a:ext cx="41148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000" kern="1200">
                  <a:solidFill>
                    <a:schemeClr val="tx1"/>
                  </a:solidFill>
                  <a:latin typeface="Tahoma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altLang="en-US" dirty="0" smtClean="0"/>
            </a:p>
            <a:p>
              <a:endParaRPr lang="en-US" altLang="en-US" dirty="0"/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2366962" y="4362451"/>
              <a:ext cx="1863725" cy="7905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Tier 1 ISP</a:t>
              </a:r>
              <a:endParaRPr lang="en-US" altLang="en-US" sz="2400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465512" y="3159126"/>
              <a:ext cx="1863725" cy="7905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Tier 1 ISP</a:t>
              </a:r>
              <a:endParaRPr lang="en-US" altLang="en-US" sz="2400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4735512" y="4324351"/>
              <a:ext cx="1863725" cy="7905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Tier 1 ISP</a:t>
              </a:r>
              <a:endParaRPr lang="en-US" altLang="en-US" sz="2400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056186" y="4330701"/>
              <a:ext cx="133350" cy="1428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605336" y="3860801"/>
              <a:ext cx="133350" cy="1428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4141786" y="3886201"/>
              <a:ext cx="133350" cy="1428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3671886" y="4343401"/>
              <a:ext cx="133350" cy="1428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4167186" y="4660901"/>
              <a:ext cx="133350" cy="1428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4681536" y="4648201"/>
              <a:ext cx="133350" cy="1428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4303711" y="4718050"/>
              <a:ext cx="381000" cy="6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4713286" y="3975100"/>
              <a:ext cx="368300" cy="368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3770311" y="4006850"/>
              <a:ext cx="393700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5605461" y="3657601"/>
              <a:ext cx="719138" cy="400050"/>
              <a:chOff x="3740" y="1244"/>
              <a:chExt cx="453" cy="252"/>
            </a:xfrm>
          </p:grpSpPr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3755" y="1248"/>
                <a:ext cx="438" cy="19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18"/>
              <p:cNvSpPr txBox="1">
                <a:spLocks noChangeArrowheads="1"/>
              </p:cNvSpPr>
              <p:nvPr/>
            </p:nvSpPr>
            <p:spPr bwMode="auto">
              <a:xfrm>
                <a:off x="3740" y="1244"/>
                <a:ext cx="405" cy="25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 smtClean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IXP</a:t>
                </a:r>
                <a:endParaRPr lang="en-US" altLang="en-US" sz="2000" dirty="0"/>
              </a:p>
            </p:txBody>
          </p:sp>
        </p:grp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H="1">
              <a:off x="5157786" y="3924300"/>
              <a:ext cx="501650" cy="425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H="1">
              <a:off x="4725986" y="3841750"/>
              <a:ext cx="901700" cy="114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H="1">
              <a:off x="3811586" y="3898900"/>
              <a:ext cx="1816100" cy="48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2"/>
            <p:cNvGrpSpPr>
              <a:grpSpLocks/>
            </p:cNvGrpSpPr>
            <p:nvPr/>
          </p:nvGrpSpPr>
          <p:grpSpPr bwMode="auto">
            <a:xfrm>
              <a:off x="1881187" y="2765425"/>
              <a:ext cx="6540500" cy="2838450"/>
              <a:chOff x="1226" y="2070"/>
              <a:chExt cx="4120" cy="1788"/>
            </a:xfrm>
          </p:grpSpPr>
          <p:grpSp>
            <p:nvGrpSpPr>
              <p:cNvPr id="27" name="Group 23"/>
              <p:cNvGrpSpPr>
                <a:grpSpLocks/>
              </p:cNvGrpSpPr>
              <p:nvPr/>
            </p:nvGrpSpPr>
            <p:grpSpPr bwMode="auto">
              <a:xfrm>
                <a:off x="3042" y="2102"/>
                <a:ext cx="1240" cy="426"/>
                <a:chOff x="3042" y="2102"/>
                <a:chExt cx="1240" cy="426"/>
              </a:xfrm>
            </p:grpSpPr>
            <p:sp>
              <p:nvSpPr>
                <p:cNvPr id="47" name="Oval 24"/>
                <p:cNvSpPr>
                  <a:spLocks noChangeArrowheads="1"/>
                </p:cNvSpPr>
                <p:nvPr/>
              </p:nvSpPr>
              <p:spPr bwMode="auto">
                <a:xfrm>
                  <a:off x="3042" y="2102"/>
                  <a:ext cx="1240" cy="42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182" y="2176"/>
                  <a:ext cx="847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 dirty="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9" name="Oval 26"/>
                <p:cNvSpPr>
                  <a:spLocks noChangeArrowheads="1"/>
                </p:cNvSpPr>
                <p:nvPr/>
              </p:nvSpPr>
              <p:spPr bwMode="auto">
                <a:xfrm>
                  <a:off x="3184" y="2340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/>
              <p:cNvGrpSpPr>
                <a:grpSpLocks/>
              </p:cNvGrpSpPr>
              <p:nvPr/>
            </p:nvGrpSpPr>
            <p:grpSpPr bwMode="auto">
              <a:xfrm>
                <a:off x="1610" y="2070"/>
                <a:ext cx="1054" cy="372"/>
                <a:chOff x="698" y="2190"/>
                <a:chExt cx="1054" cy="372"/>
              </a:xfrm>
            </p:grpSpPr>
            <p:sp>
              <p:nvSpPr>
                <p:cNvPr id="44" name="Oval 28"/>
                <p:cNvSpPr>
                  <a:spLocks noChangeArrowheads="1"/>
                </p:cNvSpPr>
                <p:nvPr/>
              </p:nvSpPr>
              <p:spPr bwMode="auto">
                <a:xfrm>
                  <a:off x="698" y="2190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38" y="2264"/>
                  <a:ext cx="847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6" name="Oval 30"/>
                <p:cNvSpPr>
                  <a:spLocks noChangeArrowheads="1"/>
                </p:cNvSpPr>
                <p:nvPr/>
              </p:nvSpPr>
              <p:spPr bwMode="auto">
                <a:xfrm>
                  <a:off x="1464" y="2460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31"/>
              <p:cNvGrpSpPr>
                <a:grpSpLocks/>
              </p:cNvGrpSpPr>
              <p:nvPr/>
            </p:nvGrpSpPr>
            <p:grpSpPr bwMode="auto">
              <a:xfrm>
                <a:off x="1226" y="3476"/>
                <a:ext cx="1251" cy="382"/>
                <a:chOff x="442" y="3748"/>
                <a:chExt cx="1251" cy="382"/>
              </a:xfrm>
            </p:grpSpPr>
            <p:sp>
              <p:nvSpPr>
                <p:cNvPr id="41" name="Oval 32"/>
                <p:cNvSpPr>
                  <a:spLocks noChangeArrowheads="1"/>
                </p:cNvSpPr>
                <p:nvPr/>
              </p:nvSpPr>
              <p:spPr bwMode="auto">
                <a:xfrm>
                  <a:off x="442" y="3750"/>
                  <a:ext cx="1251" cy="38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82" y="3824"/>
                  <a:ext cx="847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3" name="Oval 34"/>
                <p:cNvSpPr>
                  <a:spLocks noChangeArrowheads="1"/>
                </p:cNvSpPr>
                <p:nvPr/>
              </p:nvSpPr>
              <p:spPr bwMode="auto">
                <a:xfrm>
                  <a:off x="904" y="3748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35"/>
              <p:cNvGrpSpPr>
                <a:grpSpLocks/>
              </p:cNvGrpSpPr>
              <p:nvPr/>
            </p:nvGrpSpPr>
            <p:grpSpPr bwMode="auto">
              <a:xfrm>
                <a:off x="2674" y="3486"/>
                <a:ext cx="1054" cy="372"/>
                <a:chOff x="2698" y="3710"/>
                <a:chExt cx="1054" cy="372"/>
              </a:xfrm>
            </p:grpSpPr>
            <p:sp>
              <p:nvSpPr>
                <p:cNvPr id="38" name="Oval 36"/>
                <p:cNvSpPr>
                  <a:spLocks noChangeArrowheads="1"/>
                </p:cNvSpPr>
                <p:nvPr/>
              </p:nvSpPr>
              <p:spPr bwMode="auto">
                <a:xfrm>
                  <a:off x="2698" y="3710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838" y="3784"/>
                  <a:ext cx="847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0" name="Oval 38"/>
                <p:cNvSpPr>
                  <a:spLocks noChangeArrowheads="1"/>
                </p:cNvSpPr>
                <p:nvPr/>
              </p:nvSpPr>
              <p:spPr bwMode="auto">
                <a:xfrm>
                  <a:off x="3408" y="3716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9"/>
              <p:cNvGrpSpPr>
                <a:grpSpLocks/>
              </p:cNvGrpSpPr>
              <p:nvPr/>
            </p:nvGrpSpPr>
            <p:grpSpPr bwMode="auto">
              <a:xfrm>
                <a:off x="4090" y="3184"/>
                <a:ext cx="1256" cy="370"/>
                <a:chOff x="4090" y="3184"/>
                <a:chExt cx="1256" cy="370"/>
              </a:xfrm>
            </p:grpSpPr>
            <p:sp>
              <p:nvSpPr>
                <p:cNvPr id="35" name="Oval 40"/>
                <p:cNvSpPr>
                  <a:spLocks noChangeArrowheads="1"/>
                </p:cNvSpPr>
                <p:nvPr/>
              </p:nvSpPr>
              <p:spPr bwMode="auto">
                <a:xfrm>
                  <a:off x="4090" y="3184"/>
                  <a:ext cx="1256" cy="37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230" y="3256"/>
                  <a:ext cx="847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37" name="Oval 42"/>
                <p:cNvSpPr>
                  <a:spLocks noChangeArrowheads="1"/>
                </p:cNvSpPr>
                <p:nvPr/>
              </p:nvSpPr>
              <p:spPr bwMode="auto">
                <a:xfrm>
                  <a:off x="4144" y="3308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Oval 43"/>
              <p:cNvSpPr>
                <a:spLocks noChangeArrowheads="1"/>
              </p:cNvSpPr>
              <p:nvPr/>
            </p:nvSpPr>
            <p:spPr bwMode="auto">
              <a:xfrm>
                <a:off x="1712" y="2328"/>
                <a:ext cx="96" cy="8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44"/>
              <p:cNvSpPr>
                <a:spLocks noChangeShapeType="1"/>
              </p:cNvSpPr>
              <p:nvPr/>
            </p:nvSpPr>
            <p:spPr bwMode="auto">
              <a:xfrm>
                <a:off x="1768" y="2400"/>
                <a:ext cx="200" cy="6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45"/>
              <p:cNvSpPr>
                <a:spLocks noChangeArrowheads="1"/>
              </p:cNvSpPr>
              <p:nvPr/>
            </p:nvSpPr>
            <p:spPr bwMode="auto">
              <a:xfrm>
                <a:off x="1928" y="3044"/>
                <a:ext cx="96" cy="8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" name="Oval 46"/>
            <p:cNvSpPr>
              <a:spLocks noChangeArrowheads="1"/>
            </p:cNvSpPr>
            <p:nvPr/>
          </p:nvSpPr>
          <p:spPr bwMode="auto">
            <a:xfrm>
              <a:off x="6272211" y="3162300"/>
              <a:ext cx="152400" cy="1651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47"/>
            <p:cNvSpPr>
              <a:spLocks noChangeArrowheads="1"/>
            </p:cNvSpPr>
            <p:nvPr/>
          </p:nvSpPr>
          <p:spPr bwMode="auto">
            <a:xfrm>
              <a:off x="7237411" y="4470400"/>
              <a:ext cx="152400" cy="1651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>
              <a:off x="6386511" y="3302000"/>
              <a:ext cx="876300" cy="1155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5942011" y="3276600"/>
              <a:ext cx="152400" cy="1651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6018211" y="3429000"/>
              <a:ext cx="0" cy="24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5" name="Group 51"/>
            <p:cNvGrpSpPr>
              <a:grpSpLocks/>
            </p:cNvGrpSpPr>
            <p:nvPr/>
          </p:nvGrpSpPr>
          <p:grpSpPr bwMode="auto">
            <a:xfrm>
              <a:off x="5187953" y="2155826"/>
              <a:ext cx="1077913" cy="752475"/>
              <a:chOff x="4301" y="1086"/>
              <a:chExt cx="679" cy="474"/>
            </a:xfrm>
          </p:grpSpPr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4301" y="1086"/>
                <a:ext cx="679" cy="4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Text Box 53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58" name="Group 54"/>
            <p:cNvGrpSpPr>
              <a:grpSpLocks/>
            </p:cNvGrpSpPr>
            <p:nvPr/>
          </p:nvGrpSpPr>
          <p:grpSpPr bwMode="auto">
            <a:xfrm>
              <a:off x="4243387" y="2308226"/>
              <a:ext cx="1057275" cy="695325"/>
              <a:chOff x="4314" y="1086"/>
              <a:chExt cx="666" cy="438"/>
            </a:xfrm>
          </p:grpSpPr>
          <p:sp>
            <p:nvSpPr>
              <p:cNvPr id="59" name="Oval 55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Text Box 56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61" name="Group 57"/>
            <p:cNvGrpSpPr>
              <a:grpSpLocks/>
            </p:cNvGrpSpPr>
            <p:nvPr/>
          </p:nvGrpSpPr>
          <p:grpSpPr bwMode="auto">
            <a:xfrm>
              <a:off x="5957890" y="2295526"/>
              <a:ext cx="1049338" cy="755650"/>
              <a:chOff x="4314" y="1086"/>
              <a:chExt cx="661" cy="476"/>
            </a:xfrm>
          </p:grpSpPr>
          <p:sp>
            <p:nvSpPr>
              <p:cNvPr id="62" name="Oval 58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1" cy="47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Text Box 59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64" name="Group 60"/>
            <p:cNvGrpSpPr>
              <a:grpSpLocks/>
            </p:cNvGrpSpPr>
            <p:nvPr/>
          </p:nvGrpSpPr>
          <p:grpSpPr bwMode="auto">
            <a:xfrm>
              <a:off x="1446212" y="5343526"/>
              <a:ext cx="1085850" cy="815975"/>
              <a:chOff x="4296" y="1078"/>
              <a:chExt cx="684" cy="514"/>
            </a:xfrm>
          </p:grpSpPr>
          <p:sp>
            <p:nvSpPr>
              <p:cNvPr id="65" name="Oval 61"/>
              <p:cNvSpPr>
                <a:spLocks noChangeArrowheads="1"/>
              </p:cNvSpPr>
              <p:nvPr/>
            </p:nvSpPr>
            <p:spPr bwMode="auto">
              <a:xfrm>
                <a:off x="4296" y="1086"/>
                <a:ext cx="684" cy="5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Text Box 62"/>
              <p:cNvSpPr txBox="1">
                <a:spLocks noChangeArrowheads="1"/>
              </p:cNvSpPr>
              <p:nvPr/>
            </p:nvSpPr>
            <p:spPr bwMode="auto">
              <a:xfrm>
                <a:off x="4415" y="1078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67" name="Group 63"/>
            <p:cNvGrpSpPr>
              <a:grpSpLocks/>
            </p:cNvGrpSpPr>
            <p:nvPr/>
          </p:nvGrpSpPr>
          <p:grpSpPr bwMode="auto">
            <a:xfrm>
              <a:off x="1768478" y="1952627"/>
              <a:ext cx="1106488" cy="823913"/>
              <a:chOff x="4283" y="1086"/>
              <a:chExt cx="697" cy="519"/>
            </a:xfrm>
          </p:grpSpPr>
          <p:sp>
            <p:nvSpPr>
              <p:cNvPr id="68" name="Oval 64"/>
              <p:cNvSpPr>
                <a:spLocks noChangeArrowheads="1"/>
              </p:cNvSpPr>
              <p:nvPr/>
            </p:nvSpPr>
            <p:spPr bwMode="auto">
              <a:xfrm>
                <a:off x="4283" y="1086"/>
                <a:ext cx="697" cy="51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Text Box 65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70" name="Group 66"/>
            <p:cNvGrpSpPr>
              <a:grpSpLocks/>
            </p:cNvGrpSpPr>
            <p:nvPr/>
          </p:nvGrpSpPr>
          <p:grpSpPr bwMode="auto">
            <a:xfrm>
              <a:off x="2633662" y="2170114"/>
              <a:ext cx="1089025" cy="796925"/>
              <a:chOff x="4284" y="1071"/>
              <a:chExt cx="686" cy="502"/>
            </a:xfrm>
          </p:grpSpPr>
          <p:sp>
            <p:nvSpPr>
              <p:cNvPr id="71" name="Oval 67"/>
              <p:cNvSpPr>
                <a:spLocks noChangeArrowheads="1"/>
              </p:cNvSpPr>
              <p:nvPr/>
            </p:nvSpPr>
            <p:spPr bwMode="auto">
              <a:xfrm>
                <a:off x="4284" y="1071"/>
                <a:ext cx="686" cy="5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68"/>
              <p:cNvSpPr txBox="1">
                <a:spLocks noChangeArrowheads="1"/>
              </p:cNvSpPr>
              <p:nvPr/>
            </p:nvSpPr>
            <p:spPr bwMode="auto">
              <a:xfrm>
                <a:off x="4328" y="1106"/>
                <a:ext cx="533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Tier 3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73" name="Group 69"/>
            <p:cNvGrpSpPr>
              <a:grpSpLocks/>
            </p:cNvGrpSpPr>
            <p:nvPr/>
          </p:nvGrpSpPr>
          <p:grpSpPr bwMode="auto">
            <a:xfrm>
              <a:off x="2713040" y="5451476"/>
              <a:ext cx="1112838" cy="822325"/>
              <a:chOff x="4238" y="1106"/>
              <a:chExt cx="701" cy="518"/>
            </a:xfrm>
          </p:grpSpPr>
          <p:sp>
            <p:nvSpPr>
              <p:cNvPr id="74" name="Oval 70"/>
              <p:cNvSpPr>
                <a:spLocks noChangeArrowheads="1"/>
              </p:cNvSpPr>
              <p:nvPr/>
            </p:nvSpPr>
            <p:spPr bwMode="auto">
              <a:xfrm>
                <a:off x="4238" y="1114"/>
                <a:ext cx="701" cy="51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Text Box 71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76" name="Group 72"/>
            <p:cNvGrpSpPr>
              <a:grpSpLocks/>
            </p:cNvGrpSpPr>
            <p:nvPr/>
          </p:nvGrpSpPr>
          <p:grpSpPr bwMode="auto">
            <a:xfrm>
              <a:off x="4451352" y="5419726"/>
              <a:ext cx="1141413" cy="815975"/>
              <a:chOff x="4261" y="1086"/>
              <a:chExt cx="719" cy="514"/>
            </a:xfrm>
          </p:grpSpPr>
          <p:sp>
            <p:nvSpPr>
              <p:cNvPr id="77" name="Oval 73"/>
              <p:cNvSpPr>
                <a:spLocks noChangeArrowheads="1"/>
              </p:cNvSpPr>
              <p:nvPr/>
            </p:nvSpPr>
            <p:spPr bwMode="auto">
              <a:xfrm>
                <a:off x="4261" y="1086"/>
                <a:ext cx="719" cy="51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79" name="Group 75"/>
            <p:cNvGrpSpPr>
              <a:grpSpLocks/>
            </p:cNvGrpSpPr>
            <p:nvPr/>
          </p:nvGrpSpPr>
          <p:grpSpPr bwMode="auto">
            <a:xfrm>
              <a:off x="7132637" y="4962527"/>
              <a:ext cx="1165225" cy="842963"/>
              <a:chOff x="4246" y="1086"/>
              <a:chExt cx="734" cy="531"/>
            </a:xfrm>
          </p:grpSpPr>
          <p:sp>
            <p:nvSpPr>
              <p:cNvPr id="80" name="Oval 76"/>
              <p:cNvSpPr>
                <a:spLocks noChangeArrowheads="1"/>
              </p:cNvSpPr>
              <p:nvPr/>
            </p:nvSpPr>
            <p:spPr bwMode="auto">
              <a:xfrm>
                <a:off x="4246" y="1086"/>
                <a:ext cx="734" cy="53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Text Box 77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/>
                <a:r>
                  <a:rPr lang="en-US" altLang="en-US" dirty="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 dirty="0">
                  <a:solidFill>
                    <a:schemeClr val="folHlink"/>
                  </a:solidFill>
                </a:endParaRPr>
              </a:p>
            </p:txBody>
          </p:sp>
        </p:grpSp>
        <p:graphicFrame>
          <p:nvGraphicFramePr>
            <p:cNvPr id="82" name="Object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5817751"/>
                </p:ext>
              </p:extLst>
            </p:nvPr>
          </p:nvGraphicFramePr>
          <p:xfrm>
            <a:off x="1447799" y="1676400"/>
            <a:ext cx="417512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799" y="1676400"/>
                          <a:ext cx="417512" cy="319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9294691"/>
                </p:ext>
              </p:extLst>
            </p:nvPr>
          </p:nvGraphicFramePr>
          <p:xfrm>
            <a:off x="8421687" y="5486400"/>
            <a:ext cx="417513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21687" y="5486400"/>
                          <a:ext cx="417513" cy="319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" name="Freeform 80"/>
            <p:cNvSpPr>
              <a:spLocks/>
            </p:cNvSpPr>
            <p:nvPr/>
          </p:nvSpPr>
          <p:spPr bwMode="auto">
            <a:xfrm>
              <a:off x="1862136" y="2032000"/>
              <a:ext cx="6654800" cy="3619500"/>
            </a:xfrm>
            <a:custGeom>
              <a:avLst/>
              <a:gdLst>
                <a:gd name="T0" fmla="*/ 0 w 4192"/>
                <a:gd name="T1" fmla="*/ 0 h 2280"/>
                <a:gd name="T2" fmla="*/ 568 w 4192"/>
                <a:gd name="T3" fmla="*/ 264 h 2280"/>
                <a:gd name="T4" fmla="*/ 920 w 4192"/>
                <a:gd name="T5" fmla="*/ 592 h 2280"/>
                <a:gd name="T6" fmla="*/ 1232 w 4192"/>
                <a:gd name="T7" fmla="*/ 840 h 2280"/>
                <a:gd name="T8" fmla="*/ 1792 w 4192"/>
                <a:gd name="T9" fmla="*/ 1248 h 2280"/>
                <a:gd name="T10" fmla="*/ 2096 w 4192"/>
                <a:gd name="T11" fmla="*/ 1560 h 2280"/>
                <a:gd name="T12" fmla="*/ 3008 w 4192"/>
                <a:gd name="T13" fmla="*/ 1800 h 2280"/>
                <a:gd name="T14" fmla="*/ 3632 w 4192"/>
                <a:gd name="T15" fmla="*/ 1912 h 2280"/>
                <a:gd name="T16" fmla="*/ 4040 w 4192"/>
                <a:gd name="T17" fmla="*/ 2240 h 2280"/>
                <a:gd name="T18" fmla="*/ 4192 w 4192"/>
                <a:gd name="T19" fmla="*/ 2280 h 2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92" h="2280">
                  <a:moveTo>
                    <a:pt x="0" y="0"/>
                  </a:moveTo>
                  <a:lnTo>
                    <a:pt x="568" y="264"/>
                  </a:lnTo>
                  <a:lnTo>
                    <a:pt x="920" y="592"/>
                  </a:lnTo>
                  <a:lnTo>
                    <a:pt x="1232" y="840"/>
                  </a:lnTo>
                  <a:lnTo>
                    <a:pt x="1792" y="1248"/>
                  </a:lnTo>
                  <a:lnTo>
                    <a:pt x="2096" y="1560"/>
                  </a:lnTo>
                  <a:lnTo>
                    <a:pt x="3008" y="1800"/>
                  </a:lnTo>
                  <a:lnTo>
                    <a:pt x="3632" y="1912"/>
                  </a:lnTo>
                  <a:lnTo>
                    <a:pt x="4040" y="2240"/>
                  </a:lnTo>
                  <a:lnTo>
                    <a:pt x="4192" y="2280"/>
                  </a:lnTo>
                </a:path>
              </a:pathLst>
            </a:custGeom>
            <a:noFill/>
            <a:ln w="5715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1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5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wiring closet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93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6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wiring closet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83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7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wiring panel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6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8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wall plate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44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FA3F-C854-FB48-BE55-85B2290D0B0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CS403 - Networking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9428-790E-4342-A505-69DE52AD9A5F}" type="slidenum">
              <a:rPr lang="en-US"/>
              <a:pPr/>
              <a:t>9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network engineer’s perspective</a:t>
            </a:r>
            <a:endParaRPr lang="en-US" dirty="0"/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772400" cy="144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 cables connecting ports on wiring panels to switches</a:t>
            </a:r>
          </a:p>
          <a:p>
            <a:pPr lvl="1"/>
            <a:r>
              <a:rPr lang="en-US" dirty="0" smtClean="0">
                <a:cs typeface="+mn-cs"/>
              </a:rPr>
              <a:t>Each wiring panel port represents a device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Switches connect those devices to one another as needed</a:t>
            </a:r>
          </a:p>
        </p:txBody>
      </p:sp>
      <p:pic>
        <p:nvPicPr>
          <p:cNvPr id="8" name="Picture 2" descr="CN730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563657"/>
            <a:ext cx="5791200" cy="372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5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9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6666FF"/>
      </a:folHlink>
    </a:clrScheme>
    <a:fontScheme name="Blueprint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9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6086</TotalTime>
  <Words>2358</Words>
  <Application>Microsoft Office PowerPoint</Application>
  <PresentationFormat>On-screen Show (4:3)</PresentationFormat>
  <Paragraphs>529</Paragraphs>
  <Slides>47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Batang</vt:lpstr>
      <vt:lpstr>MS PGothic</vt:lpstr>
      <vt:lpstr>MS PGothic</vt:lpstr>
      <vt:lpstr>Arial</vt:lpstr>
      <vt:lpstr>Comic Sans MS</vt:lpstr>
      <vt:lpstr>Tahoma</vt:lpstr>
      <vt:lpstr>Times New Roman</vt:lpstr>
      <vt:lpstr>Wingdings</vt:lpstr>
      <vt:lpstr>Blueprint</vt:lpstr>
      <vt:lpstr>Visio.Drawing.6</vt:lpstr>
      <vt:lpstr>Visio</vt:lpstr>
      <vt:lpstr>Clip</vt:lpstr>
      <vt:lpstr>What is a network?</vt:lpstr>
      <vt:lpstr>The electrician’s perspective</vt:lpstr>
      <vt:lpstr>The wiring closet</vt:lpstr>
      <vt:lpstr>The wiring closet</vt:lpstr>
      <vt:lpstr>The wiring closet</vt:lpstr>
      <vt:lpstr>The wiring closet</vt:lpstr>
      <vt:lpstr>The wiring panel</vt:lpstr>
      <vt:lpstr>The wall plate</vt:lpstr>
      <vt:lpstr>The network engineer’s perspective</vt:lpstr>
      <vt:lpstr>The switch stack</vt:lpstr>
      <vt:lpstr>The switch stack</vt:lpstr>
      <vt:lpstr>The server administrator’s perspective</vt:lpstr>
      <vt:lpstr>The user’s perspective</vt:lpstr>
      <vt:lpstr>“Accidental” network usage</vt:lpstr>
      <vt:lpstr>“Intentional” network usage</vt:lpstr>
      <vt:lpstr>Types of networks</vt:lpstr>
      <vt:lpstr>Networking standards</vt:lpstr>
      <vt:lpstr>A familiar illustration</vt:lpstr>
      <vt:lpstr>Common ground for communication</vt:lpstr>
      <vt:lpstr>Packets</vt:lpstr>
      <vt:lpstr>Networking models</vt:lpstr>
      <vt:lpstr>Public networking models</vt:lpstr>
      <vt:lpstr>Transmission Control Protocol (TCP)</vt:lpstr>
      <vt:lpstr>Internet Protocol (IP)</vt:lpstr>
      <vt:lpstr>Some standards bodies</vt:lpstr>
      <vt:lpstr>TCP/IP Network Model</vt:lpstr>
      <vt:lpstr>OSI Network Model</vt:lpstr>
      <vt:lpstr>Assignment of Protocols to Layers</vt:lpstr>
      <vt:lpstr>Finding your application in TCP/IP</vt:lpstr>
      <vt:lpstr>Internet Infrastructure</vt:lpstr>
      <vt:lpstr>Internet Infrastructure</vt:lpstr>
      <vt:lpstr>Hierarchy of network service providers</vt:lpstr>
      <vt:lpstr>Internet Infrastructure</vt:lpstr>
      <vt:lpstr>Tier-1 ISP: e.g., Sprint</vt:lpstr>
      <vt:lpstr>Internet Backbone</vt:lpstr>
      <vt:lpstr>Internet Backbone</vt:lpstr>
      <vt:lpstr>IXP (IX)</vt:lpstr>
      <vt:lpstr>Terms</vt:lpstr>
      <vt:lpstr>Internet Infrastructure</vt:lpstr>
      <vt:lpstr>Internet Infrastructure</vt:lpstr>
      <vt:lpstr>Tier-2</vt:lpstr>
      <vt:lpstr>Tier 2 ISPs</vt:lpstr>
      <vt:lpstr>Tier-3</vt:lpstr>
      <vt:lpstr>Tier-3 ISPs</vt:lpstr>
      <vt:lpstr>Internet Infrastructure</vt:lpstr>
      <vt:lpstr>Tier-1 ISP: e.g., Sprint</vt:lpstr>
      <vt:lpstr>Getting From Here to There…</vt:lpstr>
    </vt:vector>
  </TitlesOfParts>
  <Company>University of New Hampshire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CS403: Online Network Exploration</dc:title>
  <dc:creator>amg</dc:creator>
  <cp:lastModifiedBy>bsa23</cp:lastModifiedBy>
  <cp:revision>47</cp:revision>
  <cp:lastPrinted>1601-01-01T00:00:00Z</cp:lastPrinted>
  <dcterms:created xsi:type="dcterms:W3CDTF">2004-08-04T01:48:54Z</dcterms:created>
  <dcterms:modified xsi:type="dcterms:W3CDTF">2017-01-23T19:37:17Z</dcterms:modified>
</cp:coreProperties>
</file>